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68" r:id="rId1"/>
  </p:sldMasterIdLst>
  <p:notesMasterIdLst>
    <p:notesMasterId r:id="rId8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5" r:id="rId10"/>
    <p:sldId id="266" r:id="rId11"/>
    <p:sldId id="267" r:id="rId12"/>
    <p:sldId id="268" r:id="rId13"/>
    <p:sldId id="270" r:id="rId14"/>
    <p:sldId id="269" r:id="rId15"/>
    <p:sldId id="271" r:id="rId16"/>
    <p:sldId id="272" r:id="rId17"/>
    <p:sldId id="273" r:id="rId18"/>
    <p:sldId id="274" r:id="rId19"/>
    <p:sldId id="275" r:id="rId20"/>
    <p:sldId id="323" r:id="rId21"/>
    <p:sldId id="325" r:id="rId22"/>
    <p:sldId id="277" r:id="rId23"/>
    <p:sldId id="276" r:id="rId24"/>
    <p:sldId id="280" r:id="rId25"/>
    <p:sldId id="281" r:id="rId26"/>
    <p:sldId id="278" r:id="rId27"/>
    <p:sldId id="324" r:id="rId28"/>
    <p:sldId id="282" r:id="rId29"/>
    <p:sldId id="284" r:id="rId30"/>
    <p:sldId id="283" r:id="rId31"/>
    <p:sldId id="342" r:id="rId32"/>
    <p:sldId id="285" r:id="rId33"/>
    <p:sldId id="286" r:id="rId34"/>
    <p:sldId id="287" r:id="rId35"/>
    <p:sldId id="344" r:id="rId36"/>
    <p:sldId id="288" r:id="rId37"/>
    <p:sldId id="326" r:id="rId38"/>
    <p:sldId id="289" r:id="rId39"/>
    <p:sldId id="294" r:id="rId40"/>
    <p:sldId id="295" r:id="rId41"/>
    <p:sldId id="298" r:id="rId42"/>
    <p:sldId id="297" r:id="rId43"/>
    <p:sldId id="306" r:id="rId44"/>
    <p:sldId id="328" r:id="rId45"/>
    <p:sldId id="299" r:id="rId46"/>
    <p:sldId id="343" r:id="rId47"/>
    <p:sldId id="301" r:id="rId48"/>
    <p:sldId id="340" r:id="rId49"/>
    <p:sldId id="303" r:id="rId50"/>
    <p:sldId id="304" r:id="rId51"/>
    <p:sldId id="345" r:id="rId52"/>
    <p:sldId id="346" r:id="rId53"/>
    <p:sldId id="348" r:id="rId54"/>
    <p:sldId id="347" r:id="rId55"/>
    <p:sldId id="330" r:id="rId56"/>
    <p:sldId id="331" r:id="rId57"/>
    <p:sldId id="332" r:id="rId58"/>
    <p:sldId id="300" r:id="rId59"/>
    <p:sldId id="337" r:id="rId60"/>
    <p:sldId id="329" r:id="rId61"/>
    <p:sldId id="305" r:id="rId62"/>
    <p:sldId id="302" r:id="rId63"/>
    <p:sldId id="307" r:id="rId64"/>
    <p:sldId id="308" r:id="rId65"/>
    <p:sldId id="310" r:id="rId66"/>
    <p:sldId id="311" r:id="rId67"/>
    <p:sldId id="309" r:id="rId68"/>
    <p:sldId id="312" r:id="rId69"/>
    <p:sldId id="313" r:id="rId70"/>
    <p:sldId id="314" r:id="rId71"/>
    <p:sldId id="315" r:id="rId72"/>
    <p:sldId id="316" r:id="rId73"/>
    <p:sldId id="317" r:id="rId74"/>
    <p:sldId id="318" r:id="rId75"/>
    <p:sldId id="319" r:id="rId76"/>
    <p:sldId id="341" r:id="rId77"/>
    <p:sldId id="338" r:id="rId78"/>
    <p:sldId id="320" r:id="rId79"/>
    <p:sldId id="322" r:id="rId80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le Pera" initials="SP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569" autoAdjust="0"/>
    <p:restoredTop sz="94683" autoAdjust="0"/>
  </p:normalViewPr>
  <p:slideViewPr>
    <p:cSldViewPr snapToGrid="0">
      <p:cViewPr varScale="1">
        <p:scale>
          <a:sx n="133" d="100"/>
          <a:sy n="133" d="100"/>
        </p:scale>
        <p:origin x="420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3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5D99E0B-F010-4D8A-A74F-51FAFA2AF90A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B63F238-F895-4E22-8203-F2C4B6507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6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Simplified machines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3F238-F895-4E22-8203-F2C4B65074B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09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step-by-step</a:t>
            </a:r>
            <a:r>
              <a:rPr lang="en-US" baseline="0" dirty="0" smtClean="0"/>
              <a:t> computation of a given string on this NFA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3F238-F895-4E22-8203-F2C4B65074B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815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3F238-F895-4E22-8203-F2C4B65074B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31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step-by-step</a:t>
            </a:r>
            <a:r>
              <a:rPr lang="en-US" baseline="0" dirty="0" smtClean="0"/>
              <a:t> computation of a given string on this NFA == Elena’s Chapter 1.4 -&gt; Examples of NFA String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3F238-F895-4E22-8203-F2C4B65074B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768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3F238-F895-4E22-8203-F2C4B65074B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64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Simplified machines – Basically, the string “f” is not a member of L(M)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3F238-F895-4E22-8203-F2C4B65074B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27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3F238-F895-4E22-8203-F2C4B65074B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269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3F238-F895-4E22-8203-F2C4B65074B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0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3F238-F895-4E22-8203-F2C4B65074B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95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3F238-F895-4E22-8203-F2C4B65074B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754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3F238-F895-4E22-8203-F2C4B65074B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80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r>
              <a:rPr lang="en-US" altLang="en-US" dirty="0" smtClean="0"/>
              <a:t>Applicable for applications that require </a:t>
            </a:r>
            <a:r>
              <a:rPr lang="en-US" altLang="en-US" i="1" dirty="0" smtClean="0"/>
              <a:t>backtracking</a:t>
            </a:r>
            <a:r>
              <a:rPr lang="en-US" altLang="en-US" dirty="0" smtClean="0"/>
              <a:t> technique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3F238-F895-4E22-8203-F2C4B65074B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978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63F238-F895-4E22-8203-F2C4B65074B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497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00882E06-125B-4979-B50E-8D4BBFF8040E}" type="datetime1">
              <a:rPr lang="en-US" smtClean="0"/>
              <a:t>9/23/2020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371F6-07F8-4A64-BFD4-C08AFE99ED98}" type="datetime1">
              <a:rPr lang="en-US" smtClean="0"/>
              <a:t>9/23/2020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28E7-E2D5-4255-8CA0-F4543DE3C707}" type="datetime1">
              <a:rPr lang="en-US" smtClean="0"/>
              <a:t>9/23/2020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0B1C5-2547-4C8A-B498-92C1520983D0}" type="datetime1">
              <a:rPr lang="en-US" smtClean="0"/>
              <a:t>9/23/2020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CCBC32E-1D9A-4CEC-B576-BC818B105250}" type="datetime1">
              <a:rPr lang="en-US" smtClean="0"/>
              <a:t>9/23/2020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4AAD0-5F0B-4E1E-862F-7EA621F4D608}" type="datetime1">
              <a:rPr lang="en-US" smtClean="0"/>
              <a:t>9/23/2020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E5F1F-70FC-4FCB-A239-1143232A379A}" type="datetime1">
              <a:rPr lang="en-US" smtClean="0"/>
              <a:t>9/23/2020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2814E-F370-40A5-AC19-DC4C85B36D35}" type="datetime1">
              <a:rPr lang="en-US" smtClean="0"/>
              <a:t>9/23/2020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4F6B-3E8D-4E1C-AB72-8F703F3F0E50}" type="datetime1">
              <a:rPr lang="en-US" smtClean="0"/>
              <a:t>9/23/2020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121B9-6201-408E-AA86-4406CC1E5B95}" type="datetime1">
              <a:rPr lang="en-US" smtClean="0"/>
              <a:t>9/23/2020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2D26565-953E-4304-8C6B-3C708B32C93B}" type="datetime1">
              <a:rPr lang="en-US" smtClean="0"/>
              <a:t>9/23/2020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82E18CB-17BC-42EB-9211-B5D3AC87A8BD}" type="datetime1">
              <a:rPr lang="en-US" smtClean="0"/>
              <a:t>9/23/2020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Regular Languages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38800" y="297385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35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520134"/>
            <a:ext cx="10058400" cy="924949"/>
          </a:xfrm>
        </p:spPr>
        <p:txBody>
          <a:bodyPr/>
          <a:lstStyle/>
          <a:p>
            <a:r>
              <a:rPr lang="en-US" dirty="0" smtClean="0"/>
              <a:t>A Snack Machine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036" y="2103120"/>
            <a:ext cx="1872164" cy="321881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115456" y="2633276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" name="Oval 5"/>
          <p:cNvSpPr/>
          <p:nvPr/>
        </p:nvSpPr>
        <p:spPr>
          <a:xfrm>
            <a:off x="4112767" y="2633276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0.25</a:t>
            </a:r>
            <a:endParaRPr lang="en-US" sz="1000" dirty="0"/>
          </a:p>
        </p:txBody>
      </p:sp>
      <p:sp>
        <p:nvSpPr>
          <p:cNvPr id="7" name="Oval 6"/>
          <p:cNvSpPr/>
          <p:nvPr/>
        </p:nvSpPr>
        <p:spPr>
          <a:xfrm>
            <a:off x="5306660" y="2633276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0.50</a:t>
            </a:r>
            <a:endParaRPr lang="en-US" sz="1000" dirty="0"/>
          </a:p>
        </p:txBody>
      </p:sp>
      <p:sp>
        <p:nvSpPr>
          <p:cNvPr id="8" name="Oval 7"/>
          <p:cNvSpPr/>
          <p:nvPr/>
        </p:nvSpPr>
        <p:spPr>
          <a:xfrm>
            <a:off x="6470433" y="2633276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0.75</a:t>
            </a:r>
            <a:endParaRPr lang="en-US" sz="1000" dirty="0"/>
          </a:p>
        </p:txBody>
      </p:sp>
      <p:sp>
        <p:nvSpPr>
          <p:cNvPr id="17" name="Arc 16"/>
          <p:cNvSpPr/>
          <p:nvPr/>
        </p:nvSpPr>
        <p:spPr>
          <a:xfrm rot="1384262">
            <a:off x="3127689" y="2418109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946779" y="2141750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5" idx="6"/>
            <a:endCxn id="6" idx="2"/>
          </p:cNvCxnSpPr>
          <p:nvPr/>
        </p:nvCxnSpPr>
        <p:spPr>
          <a:xfrm>
            <a:off x="3481216" y="2824865"/>
            <a:ext cx="631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28513" y="2421654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6" idx="6"/>
            <a:endCxn id="7" idx="2"/>
          </p:cNvCxnSpPr>
          <p:nvPr/>
        </p:nvCxnSpPr>
        <p:spPr>
          <a:xfrm>
            <a:off x="4478527" y="2824865"/>
            <a:ext cx="82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721015" y="2421654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672420" y="2818216"/>
            <a:ext cx="82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08776" y="2415005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16" name="Arc 15"/>
          <p:cNvSpPr/>
          <p:nvPr/>
        </p:nvSpPr>
        <p:spPr>
          <a:xfrm rot="1384262">
            <a:off x="6647324" y="2417379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605202" y="2026724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22" name="Arc 21"/>
          <p:cNvSpPr/>
          <p:nvPr/>
        </p:nvSpPr>
        <p:spPr>
          <a:xfrm rot="169793" flipV="1">
            <a:off x="3229227" y="2139412"/>
            <a:ext cx="3425774" cy="1607378"/>
          </a:xfrm>
          <a:prstGeom prst="arc">
            <a:avLst>
              <a:gd name="adj1" fmla="val 11137164"/>
              <a:gd name="adj2" fmla="val 39464"/>
            </a:avLst>
          </a:prstGeom>
          <a:ln w="127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801739" y="3679590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3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900456"/>
          </a:xfrm>
        </p:spPr>
        <p:txBody>
          <a:bodyPr/>
          <a:lstStyle/>
          <a:p>
            <a:r>
              <a:rPr lang="en-US" dirty="0" smtClean="0"/>
              <a:t>A Snack Machine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036" y="2103120"/>
            <a:ext cx="1872164" cy="321881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368540" y="2649604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" name="Oval 5"/>
          <p:cNvSpPr/>
          <p:nvPr/>
        </p:nvSpPr>
        <p:spPr>
          <a:xfrm>
            <a:off x="4365851" y="2649604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0.25</a:t>
            </a:r>
            <a:endParaRPr lang="en-US" sz="1000" dirty="0"/>
          </a:p>
        </p:txBody>
      </p:sp>
      <p:sp>
        <p:nvSpPr>
          <p:cNvPr id="7" name="Oval 6"/>
          <p:cNvSpPr/>
          <p:nvPr/>
        </p:nvSpPr>
        <p:spPr>
          <a:xfrm>
            <a:off x="5559744" y="2649604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0.50</a:t>
            </a:r>
            <a:endParaRPr lang="en-US" sz="1000" dirty="0"/>
          </a:p>
        </p:txBody>
      </p:sp>
      <p:sp>
        <p:nvSpPr>
          <p:cNvPr id="8" name="Oval 7"/>
          <p:cNvSpPr/>
          <p:nvPr/>
        </p:nvSpPr>
        <p:spPr>
          <a:xfrm>
            <a:off x="6723517" y="2649604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0.75</a:t>
            </a:r>
            <a:endParaRPr lang="en-US" sz="1000" dirty="0"/>
          </a:p>
        </p:txBody>
      </p:sp>
      <p:sp>
        <p:nvSpPr>
          <p:cNvPr id="17" name="Arc 16"/>
          <p:cNvSpPr/>
          <p:nvPr/>
        </p:nvSpPr>
        <p:spPr>
          <a:xfrm rot="1384262">
            <a:off x="3380773" y="2434437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99863" y="2158078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5" idx="6"/>
            <a:endCxn id="6" idx="2"/>
          </p:cNvCxnSpPr>
          <p:nvPr/>
        </p:nvCxnSpPr>
        <p:spPr>
          <a:xfrm>
            <a:off x="3734300" y="2841193"/>
            <a:ext cx="631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881597" y="2437982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6" idx="6"/>
            <a:endCxn id="7" idx="2"/>
          </p:cNvCxnSpPr>
          <p:nvPr/>
        </p:nvCxnSpPr>
        <p:spPr>
          <a:xfrm>
            <a:off x="4731611" y="2841193"/>
            <a:ext cx="82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949607" y="2421654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925504" y="2834544"/>
            <a:ext cx="82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61860" y="2431333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16" name="Arc 15"/>
          <p:cNvSpPr/>
          <p:nvPr/>
        </p:nvSpPr>
        <p:spPr>
          <a:xfrm rot="1384262">
            <a:off x="6900408" y="2433707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833794" y="2002232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22" name="Arc 21"/>
          <p:cNvSpPr/>
          <p:nvPr/>
        </p:nvSpPr>
        <p:spPr>
          <a:xfrm rot="169793" flipV="1">
            <a:off x="3474887" y="2155556"/>
            <a:ext cx="3425774" cy="1908161"/>
          </a:xfrm>
          <a:prstGeom prst="arc">
            <a:avLst>
              <a:gd name="adj1" fmla="val 10890683"/>
              <a:gd name="adj2" fmla="val 317486"/>
            </a:avLst>
          </a:prstGeom>
          <a:ln w="127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054823" y="3695918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9" name="Elbow Connector 8"/>
          <p:cNvCxnSpPr>
            <a:stCxn id="5" idx="5"/>
            <a:endCxn id="7" idx="4"/>
          </p:cNvCxnSpPr>
          <p:nvPr/>
        </p:nvCxnSpPr>
        <p:spPr>
          <a:xfrm rot="16200000" flipH="1">
            <a:off x="4683623" y="1973779"/>
            <a:ext cx="56115" cy="2061888"/>
          </a:xfrm>
          <a:prstGeom prst="bentConnector3">
            <a:avLst>
              <a:gd name="adj1" fmla="val 5073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674148" y="3256816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2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02485"/>
          </a:xfrm>
        </p:spPr>
        <p:txBody>
          <a:bodyPr/>
          <a:lstStyle/>
          <a:p>
            <a:r>
              <a:rPr lang="en-US" dirty="0" smtClean="0"/>
              <a:t>A Snack Machine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036" y="2103120"/>
            <a:ext cx="1872164" cy="321881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572640" y="2731244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" name="Oval 5"/>
          <p:cNvSpPr/>
          <p:nvPr/>
        </p:nvSpPr>
        <p:spPr>
          <a:xfrm>
            <a:off x="4569951" y="2731244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0.25</a:t>
            </a:r>
            <a:endParaRPr lang="en-US" sz="1000" dirty="0"/>
          </a:p>
        </p:txBody>
      </p:sp>
      <p:sp>
        <p:nvSpPr>
          <p:cNvPr id="7" name="Oval 6"/>
          <p:cNvSpPr/>
          <p:nvPr/>
        </p:nvSpPr>
        <p:spPr>
          <a:xfrm>
            <a:off x="5763844" y="2731244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0.50</a:t>
            </a:r>
            <a:endParaRPr lang="en-US" sz="1000" dirty="0"/>
          </a:p>
        </p:txBody>
      </p:sp>
      <p:sp>
        <p:nvSpPr>
          <p:cNvPr id="8" name="Oval 7"/>
          <p:cNvSpPr/>
          <p:nvPr/>
        </p:nvSpPr>
        <p:spPr>
          <a:xfrm>
            <a:off x="6927617" y="2731244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0.75</a:t>
            </a:r>
            <a:endParaRPr lang="en-US" sz="1000" dirty="0"/>
          </a:p>
        </p:txBody>
      </p:sp>
      <p:sp>
        <p:nvSpPr>
          <p:cNvPr id="17" name="Arc 16"/>
          <p:cNvSpPr/>
          <p:nvPr/>
        </p:nvSpPr>
        <p:spPr>
          <a:xfrm rot="1384262">
            <a:off x="3584873" y="2516077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403963" y="2239718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5" idx="6"/>
            <a:endCxn id="6" idx="2"/>
          </p:cNvCxnSpPr>
          <p:nvPr/>
        </p:nvCxnSpPr>
        <p:spPr>
          <a:xfrm>
            <a:off x="3938400" y="2922833"/>
            <a:ext cx="631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085697" y="2519622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6" idx="6"/>
            <a:endCxn id="7" idx="2"/>
          </p:cNvCxnSpPr>
          <p:nvPr/>
        </p:nvCxnSpPr>
        <p:spPr>
          <a:xfrm>
            <a:off x="4935711" y="2922833"/>
            <a:ext cx="82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94527" y="2519622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129604" y="2916184"/>
            <a:ext cx="82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265960" y="2512973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16" name="Arc 15"/>
          <p:cNvSpPr/>
          <p:nvPr/>
        </p:nvSpPr>
        <p:spPr>
          <a:xfrm rot="1384262">
            <a:off x="7104508" y="2515347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021566" y="2075708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22" name="Arc 21"/>
          <p:cNvSpPr/>
          <p:nvPr/>
        </p:nvSpPr>
        <p:spPr>
          <a:xfrm rot="169793" flipV="1">
            <a:off x="3678987" y="2237196"/>
            <a:ext cx="3425774" cy="1908161"/>
          </a:xfrm>
          <a:prstGeom prst="arc">
            <a:avLst>
              <a:gd name="adj1" fmla="val 10890683"/>
              <a:gd name="adj2" fmla="val 317486"/>
            </a:avLst>
          </a:prstGeom>
          <a:ln w="127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258923" y="3777558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9" name="Elbow Connector 8"/>
          <p:cNvCxnSpPr>
            <a:stCxn id="5" idx="5"/>
            <a:endCxn id="7" idx="4"/>
          </p:cNvCxnSpPr>
          <p:nvPr/>
        </p:nvCxnSpPr>
        <p:spPr>
          <a:xfrm rot="16200000" flipH="1">
            <a:off x="4887723" y="2055419"/>
            <a:ext cx="56115" cy="2061888"/>
          </a:xfrm>
          <a:prstGeom prst="bentConnector3">
            <a:avLst>
              <a:gd name="adj1" fmla="val 5073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845592" y="3322128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cxnSp>
        <p:nvCxnSpPr>
          <p:cNvPr id="24" name="Elbow Connector 23"/>
          <p:cNvCxnSpPr>
            <a:stCxn id="7" idx="5"/>
            <a:endCxn id="8" idx="3"/>
          </p:cNvCxnSpPr>
          <p:nvPr/>
        </p:nvCxnSpPr>
        <p:spPr>
          <a:xfrm rot="16200000" flipH="1">
            <a:off x="6528610" y="2605735"/>
            <a:ext cx="12700" cy="905141"/>
          </a:xfrm>
          <a:prstGeom prst="bentConnector3">
            <a:avLst>
              <a:gd name="adj1" fmla="val 2241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336147" y="3331073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30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Snack Machine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036" y="2103120"/>
            <a:ext cx="1872164" cy="321881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213424" y="2992492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" name="Oval 5"/>
          <p:cNvSpPr/>
          <p:nvPr/>
        </p:nvSpPr>
        <p:spPr>
          <a:xfrm>
            <a:off x="4210735" y="2992492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0.25</a:t>
            </a:r>
            <a:endParaRPr lang="en-US" sz="1000" dirty="0"/>
          </a:p>
        </p:txBody>
      </p:sp>
      <p:sp>
        <p:nvSpPr>
          <p:cNvPr id="7" name="Oval 6"/>
          <p:cNvSpPr/>
          <p:nvPr/>
        </p:nvSpPr>
        <p:spPr>
          <a:xfrm>
            <a:off x="5404628" y="2992492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0.50</a:t>
            </a:r>
            <a:endParaRPr lang="en-US" sz="1000" dirty="0"/>
          </a:p>
        </p:txBody>
      </p:sp>
      <p:sp>
        <p:nvSpPr>
          <p:cNvPr id="8" name="Oval 7"/>
          <p:cNvSpPr/>
          <p:nvPr/>
        </p:nvSpPr>
        <p:spPr>
          <a:xfrm>
            <a:off x="6568401" y="2992492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0.75</a:t>
            </a:r>
            <a:endParaRPr lang="en-US" sz="1000" dirty="0"/>
          </a:p>
        </p:txBody>
      </p:sp>
      <p:sp>
        <p:nvSpPr>
          <p:cNvPr id="17" name="Arc 16"/>
          <p:cNvSpPr/>
          <p:nvPr/>
        </p:nvSpPr>
        <p:spPr>
          <a:xfrm rot="1384262">
            <a:off x="3225657" y="2777325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044747" y="2500966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5" idx="6"/>
            <a:endCxn id="6" idx="2"/>
          </p:cNvCxnSpPr>
          <p:nvPr/>
        </p:nvCxnSpPr>
        <p:spPr>
          <a:xfrm>
            <a:off x="3579184" y="3184081"/>
            <a:ext cx="631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26481" y="2780870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6" idx="6"/>
            <a:endCxn id="7" idx="2"/>
          </p:cNvCxnSpPr>
          <p:nvPr/>
        </p:nvCxnSpPr>
        <p:spPr>
          <a:xfrm>
            <a:off x="4576495" y="3184081"/>
            <a:ext cx="82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827147" y="2780870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770388" y="3177432"/>
            <a:ext cx="82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906744" y="2774221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16" name="Arc 15"/>
          <p:cNvSpPr/>
          <p:nvPr/>
        </p:nvSpPr>
        <p:spPr>
          <a:xfrm rot="1384262">
            <a:off x="6745292" y="2776595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573655" y="2364069"/>
            <a:ext cx="591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q, f</a:t>
            </a:r>
            <a:endParaRPr lang="en-US" dirty="0"/>
          </a:p>
        </p:txBody>
      </p:sp>
      <p:sp>
        <p:nvSpPr>
          <p:cNvPr id="22" name="Arc 21"/>
          <p:cNvSpPr/>
          <p:nvPr/>
        </p:nvSpPr>
        <p:spPr>
          <a:xfrm rot="169793" flipV="1">
            <a:off x="3319771" y="2498444"/>
            <a:ext cx="3425774" cy="1908161"/>
          </a:xfrm>
          <a:prstGeom prst="arc">
            <a:avLst>
              <a:gd name="adj1" fmla="val 10890683"/>
              <a:gd name="adj2" fmla="val 317486"/>
            </a:avLst>
          </a:prstGeom>
          <a:ln w="127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899707" y="4038806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9" name="Elbow Connector 8"/>
          <p:cNvCxnSpPr>
            <a:stCxn id="5" idx="5"/>
            <a:endCxn id="7" idx="4"/>
          </p:cNvCxnSpPr>
          <p:nvPr/>
        </p:nvCxnSpPr>
        <p:spPr>
          <a:xfrm rot="16200000" flipH="1">
            <a:off x="4528507" y="2316667"/>
            <a:ext cx="56115" cy="2061888"/>
          </a:xfrm>
          <a:prstGeom prst="bentConnector3">
            <a:avLst>
              <a:gd name="adj1" fmla="val 5073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486376" y="3583376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cxnSp>
        <p:nvCxnSpPr>
          <p:cNvPr id="24" name="Elbow Connector 23"/>
          <p:cNvCxnSpPr>
            <a:stCxn id="7" idx="5"/>
            <a:endCxn id="8" idx="3"/>
          </p:cNvCxnSpPr>
          <p:nvPr/>
        </p:nvCxnSpPr>
        <p:spPr>
          <a:xfrm rot="16200000" flipH="1">
            <a:off x="6169394" y="2866983"/>
            <a:ext cx="12700" cy="905141"/>
          </a:xfrm>
          <a:prstGeom prst="bentConnector3">
            <a:avLst>
              <a:gd name="adj1" fmla="val 2241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976931" y="3592321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38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Snack Machine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036" y="2103120"/>
            <a:ext cx="1872164" cy="321881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270572" y="2829212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" name="Oval 5"/>
          <p:cNvSpPr/>
          <p:nvPr/>
        </p:nvSpPr>
        <p:spPr>
          <a:xfrm>
            <a:off x="4267883" y="2829212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0.25</a:t>
            </a:r>
            <a:endParaRPr lang="en-US" sz="1000" dirty="0"/>
          </a:p>
        </p:txBody>
      </p:sp>
      <p:sp>
        <p:nvSpPr>
          <p:cNvPr id="7" name="Oval 6"/>
          <p:cNvSpPr/>
          <p:nvPr/>
        </p:nvSpPr>
        <p:spPr>
          <a:xfrm>
            <a:off x="5461776" y="2829212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0.50</a:t>
            </a:r>
            <a:endParaRPr lang="en-US" sz="1000" dirty="0"/>
          </a:p>
        </p:txBody>
      </p:sp>
      <p:sp>
        <p:nvSpPr>
          <p:cNvPr id="8" name="Oval 7"/>
          <p:cNvSpPr/>
          <p:nvPr/>
        </p:nvSpPr>
        <p:spPr>
          <a:xfrm>
            <a:off x="6625549" y="2829212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0.75</a:t>
            </a:r>
            <a:endParaRPr lang="en-US" sz="1000" dirty="0"/>
          </a:p>
        </p:txBody>
      </p:sp>
      <p:sp>
        <p:nvSpPr>
          <p:cNvPr id="17" name="Arc 16"/>
          <p:cNvSpPr/>
          <p:nvPr/>
        </p:nvSpPr>
        <p:spPr>
          <a:xfrm rot="1384262">
            <a:off x="3282805" y="2614045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01895" y="2337686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5" idx="6"/>
            <a:endCxn id="6" idx="2"/>
          </p:cNvCxnSpPr>
          <p:nvPr/>
        </p:nvCxnSpPr>
        <p:spPr>
          <a:xfrm>
            <a:off x="3636332" y="3020801"/>
            <a:ext cx="631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83629" y="2617590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6" idx="6"/>
            <a:endCxn id="7" idx="2"/>
          </p:cNvCxnSpPr>
          <p:nvPr/>
        </p:nvCxnSpPr>
        <p:spPr>
          <a:xfrm>
            <a:off x="4633643" y="3020801"/>
            <a:ext cx="82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876131" y="2617590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827536" y="3014152"/>
            <a:ext cx="82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963892" y="2610941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16" name="Arc 15"/>
          <p:cNvSpPr/>
          <p:nvPr/>
        </p:nvSpPr>
        <p:spPr>
          <a:xfrm rot="1384262">
            <a:off x="6802440" y="2613315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536643" y="2303104"/>
            <a:ext cx="620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q, f</a:t>
            </a:r>
            <a:endParaRPr lang="en-US" dirty="0"/>
          </a:p>
        </p:txBody>
      </p:sp>
      <p:sp>
        <p:nvSpPr>
          <p:cNvPr id="22" name="Arc 21"/>
          <p:cNvSpPr/>
          <p:nvPr/>
        </p:nvSpPr>
        <p:spPr>
          <a:xfrm rot="169793" flipV="1">
            <a:off x="3376919" y="2335164"/>
            <a:ext cx="3425774" cy="1908161"/>
          </a:xfrm>
          <a:prstGeom prst="arc">
            <a:avLst>
              <a:gd name="adj1" fmla="val 10890683"/>
              <a:gd name="adj2" fmla="val 317486"/>
            </a:avLst>
          </a:prstGeom>
          <a:ln w="127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956855" y="3875526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9" name="Elbow Connector 8"/>
          <p:cNvCxnSpPr>
            <a:stCxn id="5" idx="5"/>
            <a:endCxn id="7" idx="4"/>
          </p:cNvCxnSpPr>
          <p:nvPr/>
        </p:nvCxnSpPr>
        <p:spPr>
          <a:xfrm rot="16200000" flipH="1">
            <a:off x="4585655" y="2153387"/>
            <a:ext cx="56115" cy="2061888"/>
          </a:xfrm>
          <a:prstGeom prst="bentConnector3">
            <a:avLst>
              <a:gd name="adj1" fmla="val 5073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543524" y="3428260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cxnSp>
        <p:nvCxnSpPr>
          <p:cNvPr id="24" name="Elbow Connector 23"/>
          <p:cNvCxnSpPr>
            <a:stCxn id="7" idx="5"/>
            <a:endCxn id="8" idx="3"/>
          </p:cNvCxnSpPr>
          <p:nvPr/>
        </p:nvCxnSpPr>
        <p:spPr>
          <a:xfrm rot="16200000" flipH="1">
            <a:off x="6226542" y="2703703"/>
            <a:ext cx="12700" cy="905141"/>
          </a:xfrm>
          <a:prstGeom prst="bentConnector3">
            <a:avLst>
              <a:gd name="adj1" fmla="val 2241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034079" y="3420877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cxnSp>
        <p:nvCxnSpPr>
          <p:cNvPr id="10" name="Elbow Connector 9"/>
          <p:cNvCxnSpPr>
            <a:stCxn id="5" idx="7"/>
            <a:endCxn id="8" idx="1"/>
          </p:cNvCxnSpPr>
          <p:nvPr/>
        </p:nvCxnSpPr>
        <p:spPr>
          <a:xfrm rot="5400000" flipH="1" flipV="1">
            <a:off x="5130940" y="1337155"/>
            <a:ext cx="12700" cy="3096345"/>
          </a:xfrm>
          <a:prstGeom prst="bentConnector3">
            <a:avLst>
              <a:gd name="adj1" fmla="val 2241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068935" y="2218426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46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Snack Machine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036" y="2103120"/>
            <a:ext cx="1872164" cy="321881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531820" y="3090460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" name="Oval 5"/>
          <p:cNvSpPr/>
          <p:nvPr/>
        </p:nvSpPr>
        <p:spPr>
          <a:xfrm>
            <a:off x="4529131" y="3090460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0.25</a:t>
            </a:r>
            <a:endParaRPr lang="en-US" sz="1000" dirty="0"/>
          </a:p>
        </p:txBody>
      </p:sp>
      <p:sp>
        <p:nvSpPr>
          <p:cNvPr id="7" name="Oval 6"/>
          <p:cNvSpPr/>
          <p:nvPr/>
        </p:nvSpPr>
        <p:spPr>
          <a:xfrm>
            <a:off x="5723024" y="3090460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0.50</a:t>
            </a:r>
            <a:endParaRPr lang="en-US" sz="1000" dirty="0"/>
          </a:p>
        </p:txBody>
      </p:sp>
      <p:sp>
        <p:nvSpPr>
          <p:cNvPr id="8" name="Oval 7"/>
          <p:cNvSpPr/>
          <p:nvPr/>
        </p:nvSpPr>
        <p:spPr>
          <a:xfrm>
            <a:off x="6886797" y="3090460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0.75</a:t>
            </a:r>
            <a:endParaRPr lang="en-US" sz="1000" dirty="0"/>
          </a:p>
        </p:txBody>
      </p:sp>
      <p:sp>
        <p:nvSpPr>
          <p:cNvPr id="17" name="Arc 16"/>
          <p:cNvSpPr/>
          <p:nvPr/>
        </p:nvSpPr>
        <p:spPr>
          <a:xfrm rot="1384262">
            <a:off x="3544053" y="2875293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363143" y="2598934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5" idx="6"/>
            <a:endCxn id="6" idx="2"/>
          </p:cNvCxnSpPr>
          <p:nvPr/>
        </p:nvCxnSpPr>
        <p:spPr>
          <a:xfrm>
            <a:off x="3897580" y="3282049"/>
            <a:ext cx="631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044877" y="2878838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6" idx="6"/>
            <a:endCxn id="7" idx="2"/>
          </p:cNvCxnSpPr>
          <p:nvPr/>
        </p:nvCxnSpPr>
        <p:spPr>
          <a:xfrm>
            <a:off x="4894891" y="3282049"/>
            <a:ext cx="82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70035" y="2878838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088784" y="3275400"/>
            <a:ext cx="82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225140" y="2872189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16" name="Arc 15"/>
          <p:cNvSpPr/>
          <p:nvPr/>
        </p:nvSpPr>
        <p:spPr>
          <a:xfrm rot="1384262">
            <a:off x="7063688" y="2874563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813321" y="2467683"/>
            <a:ext cx="94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q, f, d</a:t>
            </a:r>
            <a:endParaRPr lang="en-US" dirty="0"/>
          </a:p>
        </p:txBody>
      </p:sp>
      <p:sp>
        <p:nvSpPr>
          <p:cNvPr id="22" name="Arc 21"/>
          <p:cNvSpPr/>
          <p:nvPr/>
        </p:nvSpPr>
        <p:spPr>
          <a:xfrm rot="169793" flipV="1">
            <a:off x="3638167" y="2596412"/>
            <a:ext cx="3425774" cy="1908161"/>
          </a:xfrm>
          <a:prstGeom prst="arc">
            <a:avLst>
              <a:gd name="adj1" fmla="val 10890683"/>
              <a:gd name="adj2" fmla="val 317486"/>
            </a:avLst>
          </a:prstGeom>
          <a:ln w="127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218103" y="4136774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9" name="Elbow Connector 8"/>
          <p:cNvCxnSpPr>
            <a:stCxn id="5" idx="5"/>
            <a:endCxn id="7" idx="4"/>
          </p:cNvCxnSpPr>
          <p:nvPr/>
        </p:nvCxnSpPr>
        <p:spPr>
          <a:xfrm rot="16200000" flipH="1">
            <a:off x="4846903" y="2414635"/>
            <a:ext cx="56115" cy="2061888"/>
          </a:xfrm>
          <a:prstGeom prst="bentConnector3">
            <a:avLst>
              <a:gd name="adj1" fmla="val 5073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804772" y="3681344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cxnSp>
        <p:nvCxnSpPr>
          <p:cNvPr id="24" name="Elbow Connector 23"/>
          <p:cNvCxnSpPr>
            <a:stCxn id="7" idx="5"/>
            <a:endCxn id="8" idx="3"/>
          </p:cNvCxnSpPr>
          <p:nvPr/>
        </p:nvCxnSpPr>
        <p:spPr>
          <a:xfrm rot="16200000" flipH="1">
            <a:off x="6487790" y="2964951"/>
            <a:ext cx="12700" cy="905141"/>
          </a:xfrm>
          <a:prstGeom prst="bentConnector3">
            <a:avLst>
              <a:gd name="adj1" fmla="val 2241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295327" y="3690289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cxnSp>
        <p:nvCxnSpPr>
          <p:cNvPr id="10" name="Elbow Connector 9"/>
          <p:cNvCxnSpPr>
            <a:stCxn id="5" idx="7"/>
            <a:endCxn id="8" idx="1"/>
          </p:cNvCxnSpPr>
          <p:nvPr/>
        </p:nvCxnSpPr>
        <p:spPr>
          <a:xfrm rot="5400000" flipH="1" flipV="1">
            <a:off x="5392188" y="1598403"/>
            <a:ext cx="12700" cy="3096345"/>
          </a:xfrm>
          <a:prstGeom prst="bentConnector3">
            <a:avLst>
              <a:gd name="adj1" fmla="val 2241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248543" y="2455182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06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Snack Machine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036" y="2103120"/>
            <a:ext cx="1872164" cy="321881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148112" y="3425184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" name="Oval 5"/>
          <p:cNvSpPr/>
          <p:nvPr/>
        </p:nvSpPr>
        <p:spPr>
          <a:xfrm>
            <a:off x="4145423" y="3425184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0.25</a:t>
            </a:r>
            <a:endParaRPr lang="en-US" sz="1000" dirty="0"/>
          </a:p>
        </p:txBody>
      </p:sp>
      <p:sp>
        <p:nvSpPr>
          <p:cNvPr id="7" name="Oval 6"/>
          <p:cNvSpPr/>
          <p:nvPr/>
        </p:nvSpPr>
        <p:spPr>
          <a:xfrm>
            <a:off x="5339316" y="3425184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0.50</a:t>
            </a:r>
            <a:endParaRPr lang="en-US" sz="1000" dirty="0"/>
          </a:p>
        </p:txBody>
      </p:sp>
      <p:sp>
        <p:nvSpPr>
          <p:cNvPr id="8" name="Oval 7"/>
          <p:cNvSpPr/>
          <p:nvPr/>
        </p:nvSpPr>
        <p:spPr>
          <a:xfrm>
            <a:off x="6503089" y="3425184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0.75</a:t>
            </a:r>
            <a:endParaRPr lang="en-US" sz="1000" dirty="0"/>
          </a:p>
        </p:txBody>
      </p:sp>
      <p:sp>
        <p:nvSpPr>
          <p:cNvPr id="17" name="Arc 16"/>
          <p:cNvSpPr/>
          <p:nvPr/>
        </p:nvSpPr>
        <p:spPr>
          <a:xfrm rot="1384262">
            <a:off x="3160345" y="3210017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979435" y="2933658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5" idx="6"/>
            <a:endCxn id="6" idx="2"/>
          </p:cNvCxnSpPr>
          <p:nvPr/>
        </p:nvCxnSpPr>
        <p:spPr>
          <a:xfrm>
            <a:off x="3513872" y="3616773"/>
            <a:ext cx="631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61169" y="3213562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6" idx="6"/>
            <a:endCxn id="7" idx="2"/>
          </p:cNvCxnSpPr>
          <p:nvPr/>
        </p:nvCxnSpPr>
        <p:spPr>
          <a:xfrm>
            <a:off x="4511183" y="3616773"/>
            <a:ext cx="82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47539" y="3213562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705076" y="3610124"/>
            <a:ext cx="82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41432" y="3206913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16" name="Arc 15"/>
          <p:cNvSpPr/>
          <p:nvPr/>
        </p:nvSpPr>
        <p:spPr>
          <a:xfrm rot="1384262">
            <a:off x="6679980" y="3209287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503089" y="2826899"/>
            <a:ext cx="94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q, f, d</a:t>
            </a:r>
            <a:endParaRPr lang="en-US" dirty="0"/>
          </a:p>
        </p:txBody>
      </p:sp>
      <p:sp>
        <p:nvSpPr>
          <p:cNvPr id="22" name="Arc 21"/>
          <p:cNvSpPr/>
          <p:nvPr/>
        </p:nvSpPr>
        <p:spPr>
          <a:xfrm rot="169793" flipV="1">
            <a:off x="3254459" y="2931136"/>
            <a:ext cx="3425774" cy="1908161"/>
          </a:xfrm>
          <a:prstGeom prst="arc">
            <a:avLst>
              <a:gd name="adj1" fmla="val 10890683"/>
              <a:gd name="adj2" fmla="val 317486"/>
            </a:avLst>
          </a:prstGeom>
          <a:ln w="127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834395" y="4471498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9" name="Elbow Connector 8"/>
          <p:cNvCxnSpPr>
            <a:stCxn id="5" idx="5"/>
            <a:endCxn id="7" idx="4"/>
          </p:cNvCxnSpPr>
          <p:nvPr/>
        </p:nvCxnSpPr>
        <p:spPr>
          <a:xfrm rot="16200000" flipH="1">
            <a:off x="4463195" y="2749359"/>
            <a:ext cx="56115" cy="2061888"/>
          </a:xfrm>
          <a:prstGeom prst="bentConnector3">
            <a:avLst>
              <a:gd name="adj1" fmla="val 5073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421064" y="4016068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cxnSp>
        <p:nvCxnSpPr>
          <p:cNvPr id="24" name="Elbow Connector 23"/>
          <p:cNvCxnSpPr>
            <a:stCxn id="7" idx="5"/>
            <a:endCxn id="8" idx="3"/>
          </p:cNvCxnSpPr>
          <p:nvPr/>
        </p:nvCxnSpPr>
        <p:spPr>
          <a:xfrm rot="16200000" flipH="1">
            <a:off x="6104082" y="3299675"/>
            <a:ext cx="12700" cy="905141"/>
          </a:xfrm>
          <a:prstGeom prst="bentConnector3">
            <a:avLst>
              <a:gd name="adj1" fmla="val 2241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911619" y="4025013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cxnSp>
        <p:nvCxnSpPr>
          <p:cNvPr id="10" name="Elbow Connector 9"/>
          <p:cNvCxnSpPr>
            <a:stCxn id="5" idx="7"/>
            <a:endCxn id="8" idx="1"/>
          </p:cNvCxnSpPr>
          <p:nvPr/>
        </p:nvCxnSpPr>
        <p:spPr>
          <a:xfrm rot="5400000" flipH="1" flipV="1">
            <a:off x="5008480" y="1933127"/>
            <a:ext cx="12700" cy="3096345"/>
          </a:xfrm>
          <a:prstGeom prst="bentConnector3">
            <a:avLst>
              <a:gd name="adj1" fmla="val 2241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059922" y="2864801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cxnSp>
        <p:nvCxnSpPr>
          <p:cNvPr id="11" name="Elbow Connector 10"/>
          <p:cNvCxnSpPr>
            <a:stCxn id="6" idx="0"/>
            <a:endCxn id="8" idx="1"/>
          </p:cNvCxnSpPr>
          <p:nvPr/>
        </p:nvCxnSpPr>
        <p:spPr>
          <a:xfrm rot="16200000" flipH="1">
            <a:off x="5414420" y="2339066"/>
            <a:ext cx="56115" cy="2228350"/>
          </a:xfrm>
          <a:prstGeom prst="bentConnector3">
            <a:avLst>
              <a:gd name="adj1" fmla="val -15247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302102" y="2215838"/>
            <a:ext cx="675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f, 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05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Snack Machine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036" y="2103120"/>
            <a:ext cx="1872164" cy="321881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123620" y="3466004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" name="Oval 5"/>
          <p:cNvSpPr/>
          <p:nvPr/>
        </p:nvSpPr>
        <p:spPr>
          <a:xfrm>
            <a:off x="4120931" y="3466004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0.25</a:t>
            </a:r>
            <a:endParaRPr lang="en-US" sz="1000" dirty="0"/>
          </a:p>
        </p:txBody>
      </p:sp>
      <p:sp>
        <p:nvSpPr>
          <p:cNvPr id="7" name="Oval 6"/>
          <p:cNvSpPr/>
          <p:nvPr/>
        </p:nvSpPr>
        <p:spPr>
          <a:xfrm>
            <a:off x="5314824" y="3466004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0.50</a:t>
            </a:r>
            <a:endParaRPr lang="en-US" sz="1000" dirty="0"/>
          </a:p>
        </p:txBody>
      </p:sp>
      <p:sp>
        <p:nvSpPr>
          <p:cNvPr id="8" name="Oval 7"/>
          <p:cNvSpPr/>
          <p:nvPr/>
        </p:nvSpPr>
        <p:spPr>
          <a:xfrm>
            <a:off x="6478597" y="3466004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0.75</a:t>
            </a:r>
            <a:endParaRPr lang="en-US" sz="1000" dirty="0"/>
          </a:p>
        </p:txBody>
      </p:sp>
      <p:sp>
        <p:nvSpPr>
          <p:cNvPr id="17" name="Arc 16"/>
          <p:cNvSpPr/>
          <p:nvPr/>
        </p:nvSpPr>
        <p:spPr>
          <a:xfrm rot="1384262">
            <a:off x="3135853" y="3250837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18223" y="2901002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5" idx="6"/>
            <a:endCxn id="6" idx="2"/>
          </p:cNvCxnSpPr>
          <p:nvPr/>
        </p:nvCxnSpPr>
        <p:spPr>
          <a:xfrm>
            <a:off x="3489380" y="3657593"/>
            <a:ext cx="631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36677" y="3254382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6" idx="6"/>
            <a:endCxn id="7" idx="2"/>
          </p:cNvCxnSpPr>
          <p:nvPr/>
        </p:nvCxnSpPr>
        <p:spPr>
          <a:xfrm>
            <a:off x="4486691" y="3657593"/>
            <a:ext cx="82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23047" y="3254382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680584" y="3650944"/>
            <a:ext cx="82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16940" y="3247733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16" name="Arc 15"/>
          <p:cNvSpPr/>
          <p:nvPr/>
        </p:nvSpPr>
        <p:spPr>
          <a:xfrm rot="1384262">
            <a:off x="6655488" y="3250107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527581" y="2875883"/>
            <a:ext cx="94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q, f, d</a:t>
            </a:r>
            <a:endParaRPr lang="en-US" dirty="0"/>
          </a:p>
        </p:txBody>
      </p:sp>
      <p:sp>
        <p:nvSpPr>
          <p:cNvPr id="22" name="Arc 21"/>
          <p:cNvSpPr/>
          <p:nvPr/>
        </p:nvSpPr>
        <p:spPr>
          <a:xfrm rot="169793" flipV="1">
            <a:off x="3229967" y="2971956"/>
            <a:ext cx="3425774" cy="1908161"/>
          </a:xfrm>
          <a:prstGeom prst="arc">
            <a:avLst>
              <a:gd name="adj1" fmla="val 10890683"/>
              <a:gd name="adj2" fmla="val 317486"/>
            </a:avLst>
          </a:prstGeom>
          <a:ln w="127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809903" y="4512318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9" name="Elbow Connector 8"/>
          <p:cNvCxnSpPr>
            <a:stCxn id="5" idx="5"/>
            <a:endCxn id="7" idx="4"/>
          </p:cNvCxnSpPr>
          <p:nvPr/>
        </p:nvCxnSpPr>
        <p:spPr>
          <a:xfrm rot="16200000" flipH="1">
            <a:off x="4438703" y="2790179"/>
            <a:ext cx="56115" cy="2061888"/>
          </a:xfrm>
          <a:prstGeom prst="bentConnector3">
            <a:avLst>
              <a:gd name="adj1" fmla="val 5073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396572" y="4073216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cxnSp>
        <p:nvCxnSpPr>
          <p:cNvPr id="24" name="Elbow Connector 23"/>
          <p:cNvCxnSpPr>
            <a:stCxn id="7" idx="5"/>
            <a:endCxn id="8" idx="3"/>
          </p:cNvCxnSpPr>
          <p:nvPr/>
        </p:nvCxnSpPr>
        <p:spPr>
          <a:xfrm rot="16200000" flipH="1">
            <a:off x="6079590" y="3340495"/>
            <a:ext cx="12700" cy="905141"/>
          </a:xfrm>
          <a:prstGeom prst="bentConnector3">
            <a:avLst>
              <a:gd name="adj1" fmla="val 2241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887126" y="4082161"/>
            <a:ext cx="545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f, d</a:t>
            </a:r>
            <a:endParaRPr lang="en-US" dirty="0"/>
          </a:p>
        </p:txBody>
      </p:sp>
      <p:cxnSp>
        <p:nvCxnSpPr>
          <p:cNvPr id="10" name="Elbow Connector 9"/>
          <p:cNvCxnSpPr>
            <a:stCxn id="5" idx="7"/>
            <a:endCxn id="8" idx="1"/>
          </p:cNvCxnSpPr>
          <p:nvPr/>
        </p:nvCxnSpPr>
        <p:spPr>
          <a:xfrm rot="5400000" flipH="1" flipV="1">
            <a:off x="4983988" y="1973947"/>
            <a:ext cx="12700" cy="3096345"/>
          </a:xfrm>
          <a:prstGeom prst="bentConnector3">
            <a:avLst>
              <a:gd name="adj1" fmla="val 2241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986446" y="2897457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cxnSp>
        <p:nvCxnSpPr>
          <p:cNvPr id="11" name="Elbow Connector 10"/>
          <p:cNvCxnSpPr>
            <a:stCxn id="6" idx="0"/>
            <a:endCxn id="8" idx="1"/>
          </p:cNvCxnSpPr>
          <p:nvPr/>
        </p:nvCxnSpPr>
        <p:spPr>
          <a:xfrm rot="16200000" flipH="1">
            <a:off x="5389928" y="2379886"/>
            <a:ext cx="56115" cy="2228350"/>
          </a:xfrm>
          <a:prstGeom prst="bentConnector3">
            <a:avLst>
              <a:gd name="adj1" fmla="val -15247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105552" y="2250747"/>
            <a:ext cx="675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f, 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70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Snack Machine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036" y="2103120"/>
            <a:ext cx="1872164" cy="321881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237916" y="3466004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" name="Oval 5"/>
          <p:cNvSpPr/>
          <p:nvPr/>
        </p:nvSpPr>
        <p:spPr>
          <a:xfrm>
            <a:off x="4235227" y="3466004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0.25</a:t>
            </a:r>
            <a:endParaRPr lang="en-US" sz="1000" dirty="0"/>
          </a:p>
        </p:txBody>
      </p:sp>
      <p:sp>
        <p:nvSpPr>
          <p:cNvPr id="7" name="Oval 6"/>
          <p:cNvSpPr/>
          <p:nvPr/>
        </p:nvSpPr>
        <p:spPr>
          <a:xfrm>
            <a:off x="5429120" y="3466004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0.50</a:t>
            </a:r>
            <a:endParaRPr lang="en-US" sz="1000" dirty="0"/>
          </a:p>
        </p:txBody>
      </p:sp>
      <p:sp>
        <p:nvSpPr>
          <p:cNvPr id="8" name="Oval 7"/>
          <p:cNvSpPr/>
          <p:nvPr/>
        </p:nvSpPr>
        <p:spPr>
          <a:xfrm>
            <a:off x="6592893" y="3466004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0.75</a:t>
            </a:r>
            <a:endParaRPr lang="en-US" sz="1000" dirty="0"/>
          </a:p>
        </p:txBody>
      </p:sp>
      <p:sp>
        <p:nvSpPr>
          <p:cNvPr id="17" name="Arc 16"/>
          <p:cNvSpPr/>
          <p:nvPr/>
        </p:nvSpPr>
        <p:spPr>
          <a:xfrm rot="1384262">
            <a:off x="3250149" y="3250837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069239" y="2974478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5" idx="6"/>
            <a:endCxn id="6" idx="2"/>
          </p:cNvCxnSpPr>
          <p:nvPr/>
        </p:nvCxnSpPr>
        <p:spPr>
          <a:xfrm>
            <a:off x="3603676" y="3657593"/>
            <a:ext cx="631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50973" y="3254382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6" idx="6"/>
            <a:endCxn id="7" idx="2"/>
          </p:cNvCxnSpPr>
          <p:nvPr/>
        </p:nvCxnSpPr>
        <p:spPr>
          <a:xfrm>
            <a:off x="4600987" y="3657593"/>
            <a:ext cx="82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737343" y="3254382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794880" y="3650944"/>
            <a:ext cx="82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931236" y="3247733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16" name="Arc 15"/>
          <p:cNvSpPr/>
          <p:nvPr/>
        </p:nvSpPr>
        <p:spPr>
          <a:xfrm rot="1384262">
            <a:off x="6769784" y="3250107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592893" y="2924867"/>
            <a:ext cx="94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q, f, d</a:t>
            </a:r>
            <a:endParaRPr lang="en-US" dirty="0"/>
          </a:p>
        </p:txBody>
      </p:sp>
      <p:sp>
        <p:nvSpPr>
          <p:cNvPr id="22" name="Arc 21"/>
          <p:cNvSpPr/>
          <p:nvPr/>
        </p:nvSpPr>
        <p:spPr>
          <a:xfrm rot="169793" flipV="1">
            <a:off x="3344263" y="2971956"/>
            <a:ext cx="3425774" cy="1908161"/>
          </a:xfrm>
          <a:prstGeom prst="arc">
            <a:avLst>
              <a:gd name="adj1" fmla="val 10890683"/>
              <a:gd name="adj2" fmla="val 317486"/>
            </a:avLst>
          </a:prstGeom>
          <a:ln w="127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924199" y="4512318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9" name="Elbow Connector 8"/>
          <p:cNvCxnSpPr>
            <a:stCxn id="5" idx="5"/>
            <a:endCxn id="7" idx="4"/>
          </p:cNvCxnSpPr>
          <p:nvPr/>
        </p:nvCxnSpPr>
        <p:spPr>
          <a:xfrm rot="16200000" flipH="1">
            <a:off x="4552999" y="2790179"/>
            <a:ext cx="56115" cy="2061888"/>
          </a:xfrm>
          <a:prstGeom prst="bentConnector3">
            <a:avLst>
              <a:gd name="adj1" fmla="val 5073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510868" y="3991576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cxnSp>
        <p:nvCxnSpPr>
          <p:cNvPr id="24" name="Elbow Connector 23"/>
          <p:cNvCxnSpPr>
            <a:stCxn id="7" idx="5"/>
            <a:endCxn id="8" idx="3"/>
          </p:cNvCxnSpPr>
          <p:nvPr/>
        </p:nvCxnSpPr>
        <p:spPr>
          <a:xfrm rot="16200000" flipH="1">
            <a:off x="6193886" y="3340495"/>
            <a:ext cx="12700" cy="905141"/>
          </a:xfrm>
          <a:prstGeom prst="bentConnector3">
            <a:avLst>
              <a:gd name="adj1" fmla="val 2241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5" idx="7"/>
            <a:endCxn id="8" idx="1"/>
          </p:cNvCxnSpPr>
          <p:nvPr/>
        </p:nvCxnSpPr>
        <p:spPr>
          <a:xfrm rot="5400000" flipH="1" flipV="1">
            <a:off x="5098284" y="1973947"/>
            <a:ext cx="12700" cy="3096345"/>
          </a:xfrm>
          <a:prstGeom prst="bentConnector3">
            <a:avLst>
              <a:gd name="adj1" fmla="val 2241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937462" y="2970933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cxnSp>
        <p:nvCxnSpPr>
          <p:cNvPr id="11" name="Elbow Connector 10"/>
          <p:cNvCxnSpPr>
            <a:stCxn id="6" idx="0"/>
            <a:endCxn id="8" idx="1"/>
          </p:cNvCxnSpPr>
          <p:nvPr/>
        </p:nvCxnSpPr>
        <p:spPr>
          <a:xfrm rot="16200000" flipH="1">
            <a:off x="5504224" y="2379886"/>
            <a:ext cx="56115" cy="2228350"/>
          </a:xfrm>
          <a:prstGeom prst="bentConnector3">
            <a:avLst>
              <a:gd name="adj1" fmla="val -15247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966764" y="2324223"/>
            <a:ext cx="675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f, d</a:t>
            </a:r>
            <a:endParaRPr lang="en-US" dirty="0"/>
          </a:p>
        </p:txBody>
      </p:sp>
      <p:sp>
        <p:nvSpPr>
          <p:cNvPr id="31" name="Arc 30"/>
          <p:cNvSpPr/>
          <p:nvPr/>
        </p:nvSpPr>
        <p:spPr>
          <a:xfrm rot="7969193">
            <a:off x="4482367" y="3748259"/>
            <a:ext cx="174369" cy="244461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608892" y="3610743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5" name="Arc 34"/>
          <p:cNvSpPr/>
          <p:nvPr/>
        </p:nvSpPr>
        <p:spPr>
          <a:xfrm rot="7969193">
            <a:off x="5775680" y="3701590"/>
            <a:ext cx="174369" cy="244461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902205" y="3564074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001422" y="4000521"/>
            <a:ext cx="545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f, 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93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4200" y="487478"/>
            <a:ext cx="4414089" cy="884125"/>
          </a:xfrm>
        </p:spPr>
        <p:txBody>
          <a:bodyPr/>
          <a:lstStyle/>
          <a:p>
            <a:r>
              <a:rPr lang="en-US" dirty="0" smtClean="0"/>
              <a:t>Finite Automaton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299858" y="4089772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" name="Oval 5"/>
          <p:cNvSpPr/>
          <p:nvPr/>
        </p:nvSpPr>
        <p:spPr>
          <a:xfrm>
            <a:off x="5297169" y="4089772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0.25</a:t>
            </a:r>
            <a:endParaRPr lang="en-US" sz="1000" dirty="0"/>
          </a:p>
        </p:txBody>
      </p:sp>
      <p:sp>
        <p:nvSpPr>
          <p:cNvPr id="7" name="Oval 6"/>
          <p:cNvSpPr/>
          <p:nvPr/>
        </p:nvSpPr>
        <p:spPr>
          <a:xfrm>
            <a:off x="6491062" y="4089772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0.50</a:t>
            </a:r>
            <a:endParaRPr lang="en-US" sz="1000" dirty="0"/>
          </a:p>
        </p:txBody>
      </p:sp>
      <p:sp>
        <p:nvSpPr>
          <p:cNvPr id="8" name="Oval 7"/>
          <p:cNvSpPr/>
          <p:nvPr/>
        </p:nvSpPr>
        <p:spPr>
          <a:xfrm>
            <a:off x="7654835" y="4089772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0.75</a:t>
            </a:r>
            <a:endParaRPr lang="en-US" sz="1000" dirty="0"/>
          </a:p>
        </p:txBody>
      </p:sp>
      <p:sp>
        <p:nvSpPr>
          <p:cNvPr id="17" name="Arc 16"/>
          <p:cNvSpPr/>
          <p:nvPr/>
        </p:nvSpPr>
        <p:spPr>
          <a:xfrm rot="1384262">
            <a:off x="4312091" y="3874605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131181" y="3598246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5" idx="6"/>
            <a:endCxn id="6" idx="2"/>
          </p:cNvCxnSpPr>
          <p:nvPr/>
        </p:nvCxnSpPr>
        <p:spPr>
          <a:xfrm>
            <a:off x="4665618" y="4281361"/>
            <a:ext cx="631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12915" y="3878150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6" idx="6"/>
            <a:endCxn id="7" idx="2"/>
          </p:cNvCxnSpPr>
          <p:nvPr/>
        </p:nvCxnSpPr>
        <p:spPr>
          <a:xfrm>
            <a:off x="5662929" y="4281361"/>
            <a:ext cx="82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799285" y="3878150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856822" y="4274712"/>
            <a:ext cx="82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993178" y="3871501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16" name="Arc 15"/>
          <p:cNvSpPr/>
          <p:nvPr/>
        </p:nvSpPr>
        <p:spPr>
          <a:xfrm rot="1384262">
            <a:off x="7831726" y="3873875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654835" y="3548635"/>
            <a:ext cx="94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q, f, d</a:t>
            </a:r>
            <a:endParaRPr lang="en-US" dirty="0"/>
          </a:p>
        </p:txBody>
      </p:sp>
      <p:sp>
        <p:nvSpPr>
          <p:cNvPr id="22" name="Arc 21"/>
          <p:cNvSpPr/>
          <p:nvPr/>
        </p:nvSpPr>
        <p:spPr>
          <a:xfrm rot="169793" flipV="1">
            <a:off x="4406205" y="3595724"/>
            <a:ext cx="3425774" cy="1908161"/>
          </a:xfrm>
          <a:prstGeom prst="arc">
            <a:avLst>
              <a:gd name="adj1" fmla="val 10890683"/>
              <a:gd name="adj2" fmla="val 317486"/>
            </a:avLst>
          </a:prstGeom>
          <a:ln w="127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986141" y="5136086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9" name="Elbow Connector 8"/>
          <p:cNvCxnSpPr>
            <a:stCxn id="5" idx="5"/>
            <a:endCxn id="7" idx="4"/>
          </p:cNvCxnSpPr>
          <p:nvPr/>
        </p:nvCxnSpPr>
        <p:spPr>
          <a:xfrm rot="16200000" flipH="1">
            <a:off x="5614941" y="3413947"/>
            <a:ext cx="56115" cy="2061888"/>
          </a:xfrm>
          <a:prstGeom prst="bentConnector3">
            <a:avLst>
              <a:gd name="adj1" fmla="val 5073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572810" y="4615344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cxnSp>
        <p:nvCxnSpPr>
          <p:cNvPr id="24" name="Elbow Connector 23"/>
          <p:cNvCxnSpPr>
            <a:stCxn id="7" idx="5"/>
            <a:endCxn id="8" idx="3"/>
          </p:cNvCxnSpPr>
          <p:nvPr/>
        </p:nvCxnSpPr>
        <p:spPr>
          <a:xfrm rot="16200000" flipH="1">
            <a:off x="7255828" y="3964263"/>
            <a:ext cx="12700" cy="905141"/>
          </a:xfrm>
          <a:prstGeom prst="bentConnector3">
            <a:avLst>
              <a:gd name="adj1" fmla="val 2241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5" idx="7"/>
            <a:endCxn id="8" idx="1"/>
          </p:cNvCxnSpPr>
          <p:nvPr/>
        </p:nvCxnSpPr>
        <p:spPr>
          <a:xfrm rot="5400000" flipH="1" flipV="1">
            <a:off x="6160226" y="2597715"/>
            <a:ext cx="12700" cy="3096345"/>
          </a:xfrm>
          <a:prstGeom prst="bentConnector3">
            <a:avLst>
              <a:gd name="adj1" fmla="val 2241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999404" y="3594701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cxnSp>
        <p:nvCxnSpPr>
          <p:cNvPr id="11" name="Elbow Connector 10"/>
          <p:cNvCxnSpPr>
            <a:stCxn id="6" idx="0"/>
            <a:endCxn id="8" idx="1"/>
          </p:cNvCxnSpPr>
          <p:nvPr/>
        </p:nvCxnSpPr>
        <p:spPr>
          <a:xfrm rot="16200000" flipH="1">
            <a:off x="6566166" y="3003654"/>
            <a:ext cx="56115" cy="2228350"/>
          </a:xfrm>
          <a:prstGeom prst="bentConnector3">
            <a:avLst>
              <a:gd name="adj1" fmla="val -15247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28706" y="2947991"/>
            <a:ext cx="675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f, d</a:t>
            </a:r>
            <a:endParaRPr lang="en-US" dirty="0"/>
          </a:p>
        </p:txBody>
      </p:sp>
      <p:sp>
        <p:nvSpPr>
          <p:cNvPr id="31" name="Arc 30"/>
          <p:cNvSpPr/>
          <p:nvPr/>
        </p:nvSpPr>
        <p:spPr>
          <a:xfrm rot="7969193">
            <a:off x="5544309" y="4372027"/>
            <a:ext cx="174369" cy="244461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670834" y="4234511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5" name="Arc 34"/>
          <p:cNvSpPr/>
          <p:nvPr/>
        </p:nvSpPr>
        <p:spPr>
          <a:xfrm rot="7969193">
            <a:off x="6837622" y="4325358"/>
            <a:ext cx="174369" cy="244461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964147" y="4187842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1066800" y="1629608"/>
            <a:ext cx="10058400" cy="3931920"/>
          </a:xfrm>
        </p:spPr>
        <p:txBody>
          <a:bodyPr>
            <a:normAutofit/>
          </a:bodyPr>
          <a:lstStyle/>
          <a:p>
            <a:r>
              <a:rPr lang="en-US" dirty="0" smtClean="0"/>
              <a:t>Informally</a:t>
            </a:r>
          </a:p>
          <a:p>
            <a:pPr lvl="1">
              <a:spcBef>
                <a:spcPts val="1800"/>
              </a:spcBef>
            </a:pPr>
            <a:r>
              <a:rPr lang="en-US" dirty="0" smtClean="0"/>
              <a:t>FA = state transition diagram + a start state + some final states</a:t>
            </a:r>
            <a:endParaRPr lang="en-US" dirty="0"/>
          </a:p>
        </p:txBody>
      </p:sp>
      <p:cxnSp>
        <p:nvCxnSpPr>
          <p:cNvPr id="34" name="Straight Arrow Connector 33"/>
          <p:cNvCxnSpPr>
            <a:endCxn id="5" idx="2"/>
          </p:cNvCxnSpPr>
          <p:nvPr/>
        </p:nvCxnSpPr>
        <p:spPr>
          <a:xfrm>
            <a:off x="4016211" y="4281360"/>
            <a:ext cx="283647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7685311" y="4120251"/>
            <a:ext cx="307717" cy="33520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2295405" y="4603843"/>
            <a:ext cx="1688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start state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8638667" y="4113010"/>
            <a:ext cx="1688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final state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7267465" y="5639395"/>
            <a:ext cx="1688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transition</a:t>
            </a:r>
            <a:endParaRPr lang="en-US" dirty="0"/>
          </a:p>
        </p:txBody>
      </p:sp>
      <p:sp>
        <p:nvSpPr>
          <p:cNvPr id="43" name="Right Arrow 42"/>
          <p:cNvSpPr/>
          <p:nvPr/>
        </p:nvSpPr>
        <p:spPr>
          <a:xfrm rot="19243384" flipV="1">
            <a:off x="3605526" y="4367172"/>
            <a:ext cx="357051" cy="28493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/>
          <p:cNvSpPr/>
          <p:nvPr/>
        </p:nvSpPr>
        <p:spPr>
          <a:xfrm rot="10800000" flipV="1">
            <a:off x="8179986" y="4174059"/>
            <a:ext cx="320047" cy="28493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/>
          <p:cNvSpPr/>
          <p:nvPr/>
        </p:nvSpPr>
        <p:spPr>
          <a:xfrm rot="14124854" flipV="1">
            <a:off x="6841270" y="5530538"/>
            <a:ext cx="357051" cy="28493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6964147" y="4722042"/>
            <a:ext cx="545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f, 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50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8636" y="332362"/>
            <a:ext cx="10058400" cy="769819"/>
          </a:xfrm>
        </p:spPr>
        <p:txBody>
          <a:bodyPr/>
          <a:lstStyle/>
          <a:p>
            <a:pPr algn="ctr"/>
            <a:r>
              <a:rPr lang="en-US" dirty="0" smtClean="0"/>
              <a:t>Models of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208320"/>
            <a:ext cx="10058400" cy="4671604"/>
          </a:xfrm>
        </p:spPr>
        <p:txBody>
          <a:bodyPr>
            <a:normAutofit/>
          </a:bodyPr>
          <a:lstStyle/>
          <a:p>
            <a:r>
              <a:rPr lang="en-US" dirty="0"/>
              <a:t>Computability </a:t>
            </a:r>
            <a:r>
              <a:rPr lang="en-US" dirty="0" smtClean="0"/>
              <a:t>Theory</a:t>
            </a:r>
          </a:p>
          <a:p>
            <a:pPr lvl="1">
              <a:spcBef>
                <a:spcPts val="1800"/>
              </a:spcBef>
            </a:pPr>
            <a:r>
              <a:rPr lang="en-US" dirty="0" smtClean="0"/>
              <a:t>Deals </a:t>
            </a:r>
            <a:r>
              <a:rPr lang="en-US" dirty="0"/>
              <a:t>with the </a:t>
            </a:r>
            <a:r>
              <a:rPr lang="en-US" dirty="0" smtClean="0"/>
              <a:t>mathematical </a:t>
            </a:r>
            <a:r>
              <a:rPr lang="en-US" dirty="0"/>
              <a:t>basis for Computer </a:t>
            </a:r>
            <a:r>
              <a:rPr lang="en-US" dirty="0" smtClean="0"/>
              <a:t>Science</a:t>
            </a:r>
          </a:p>
          <a:p>
            <a:pPr lvl="2">
              <a:spcBef>
                <a:spcPts val="1800"/>
              </a:spcBef>
            </a:pPr>
            <a:r>
              <a:rPr lang="en-US" dirty="0" smtClean="0"/>
              <a:t>Help us answer the question: “What can and cannot be computed” </a:t>
            </a:r>
          </a:p>
          <a:p>
            <a:pPr lvl="2"/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/>
              <a:t>Computational </a:t>
            </a:r>
            <a:r>
              <a:rPr lang="en-US" dirty="0"/>
              <a:t>Model </a:t>
            </a:r>
            <a:endParaRPr lang="en-US" dirty="0" smtClean="0"/>
          </a:p>
          <a:p>
            <a:pPr lvl="1">
              <a:spcBef>
                <a:spcPts val="1800"/>
              </a:spcBef>
              <a:spcAft>
                <a:spcPts val="1800"/>
              </a:spcAft>
            </a:pPr>
            <a:r>
              <a:rPr lang="en-US" dirty="0" smtClean="0"/>
              <a:t>Mathematical object (defined </a:t>
            </a:r>
            <a:r>
              <a:rPr lang="en-US" dirty="0"/>
              <a:t>on paper) that enables us to </a:t>
            </a:r>
            <a:r>
              <a:rPr lang="en-US" dirty="0" smtClean="0"/>
              <a:t>reason </a:t>
            </a:r>
            <a:r>
              <a:rPr lang="en-US" dirty="0"/>
              <a:t>about computation and to study the </a:t>
            </a:r>
            <a:r>
              <a:rPr lang="en-US" dirty="0" smtClean="0"/>
              <a:t>	properties </a:t>
            </a:r>
            <a:r>
              <a:rPr lang="en-US" dirty="0"/>
              <a:t>and limitations of computing. 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/>
              <a:t>Can we build a simple model of computation? 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38399" y="5831578"/>
            <a:ext cx="75329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Good model for computers with an extremely limited amount of memory</a:t>
            </a:r>
          </a:p>
          <a:p>
            <a:pPr algn="ctr"/>
            <a:r>
              <a:rPr lang="en-US" sz="1600" dirty="0"/>
              <a:t>Useful tools when attempting to recognize patterns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51029" y="5243807"/>
            <a:ext cx="3757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/>
                </a:solidFill>
              </a:rPr>
              <a:t>FINITE AUTOMATA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6" name="Down Arrow 5"/>
          <p:cNvSpPr/>
          <p:nvPr/>
        </p:nvSpPr>
        <p:spPr>
          <a:xfrm>
            <a:off x="5908765" y="4620978"/>
            <a:ext cx="434886" cy="59159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9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738" y="503806"/>
            <a:ext cx="4298726" cy="924944"/>
          </a:xfrm>
        </p:spPr>
        <p:txBody>
          <a:bodyPr/>
          <a:lstStyle/>
          <a:p>
            <a:r>
              <a:rPr lang="en-US" dirty="0" smtClean="0"/>
              <a:t>Finite Automaton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539241" y="3869881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" name="Oval 5"/>
          <p:cNvSpPr/>
          <p:nvPr/>
        </p:nvSpPr>
        <p:spPr>
          <a:xfrm>
            <a:off x="2536552" y="3869881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0.25</a:t>
            </a:r>
            <a:endParaRPr lang="en-US" sz="1000" dirty="0"/>
          </a:p>
        </p:txBody>
      </p:sp>
      <p:sp>
        <p:nvSpPr>
          <p:cNvPr id="7" name="Oval 6"/>
          <p:cNvSpPr/>
          <p:nvPr/>
        </p:nvSpPr>
        <p:spPr>
          <a:xfrm>
            <a:off x="3730445" y="3869881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0.50</a:t>
            </a:r>
            <a:endParaRPr lang="en-US" sz="1000" dirty="0"/>
          </a:p>
        </p:txBody>
      </p:sp>
      <p:sp>
        <p:nvSpPr>
          <p:cNvPr id="8" name="Oval 7"/>
          <p:cNvSpPr/>
          <p:nvPr/>
        </p:nvSpPr>
        <p:spPr>
          <a:xfrm>
            <a:off x="4894218" y="3869881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0.75</a:t>
            </a:r>
            <a:endParaRPr lang="en-US" sz="1000" dirty="0"/>
          </a:p>
        </p:txBody>
      </p:sp>
      <p:sp>
        <p:nvSpPr>
          <p:cNvPr id="17" name="Arc 16"/>
          <p:cNvSpPr/>
          <p:nvPr/>
        </p:nvSpPr>
        <p:spPr>
          <a:xfrm rot="1384262">
            <a:off x="1551474" y="3654714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370564" y="3378355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5" idx="6"/>
            <a:endCxn id="6" idx="2"/>
          </p:cNvCxnSpPr>
          <p:nvPr/>
        </p:nvCxnSpPr>
        <p:spPr>
          <a:xfrm>
            <a:off x="1905001" y="4061470"/>
            <a:ext cx="631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052298" y="3658259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6" idx="6"/>
            <a:endCxn id="7" idx="2"/>
          </p:cNvCxnSpPr>
          <p:nvPr/>
        </p:nvCxnSpPr>
        <p:spPr>
          <a:xfrm>
            <a:off x="2902312" y="4061470"/>
            <a:ext cx="82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38668" y="3658259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096205" y="4054821"/>
            <a:ext cx="82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232561" y="3651610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16" name="Arc 15"/>
          <p:cNvSpPr/>
          <p:nvPr/>
        </p:nvSpPr>
        <p:spPr>
          <a:xfrm rot="1384262">
            <a:off x="5071109" y="3653984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894218" y="3328744"/>
            <a:ext cx="94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q, f, d</a:t>
            </a:r>
            <a:endParaRPr lang="en-US" dirty="0"/>
          </a:p>
        </p:txBody>
      </p:sp>
      <p:sp>
        <p:nvSpPr>
          <p:cNvPr id="22" name="Arc 21"/>
          <p:cNvSpPr/>
          <p:nvPr/>
        </p:nvSpPr>
        <p:spPr>
          <a:xfrm rot="169793" flipV="1">
            <a:off x="1645588" y="3375833"/>
            <a:ext cx="3425774" cy="1908161"/>
          </a:xfrm>
          <a:prstGeom prst="arc">
            <a:avLst>
              <a:gd name="adj1" fmla="val 10890683"/>
              <a:gd name="adj2" fmla="val 317486"/>
            </a:avLst>
          </a:prstGeom>
          <a:ln w="127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225524" y="4916195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9" name="Elbow Connector 8"/>
          <p:cNvCxnSpPr>
            <a:stCxn id="5" idx="5"/>
            <a:endCxn id="7" idx="4"/>
          </p:cNvCxnSpPr>
          <p:nvPr/>
        </p:nvCxnSpPr>
        <p:spPr>
          <a:xfrm rot="16200000" flipH="1">
            <a:off x="2854324" y="3194056"/>
            <a:ext cx="56115" cy="2061888"/>
          </a:xfrm>
          <a:prstGeom prst="bentConnector3">
            <a:avLst>
              <a:gd name="adj1" fmla="val 5073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812193" y="4395453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cxnSp>
        <p:nvCxnSpPr>
          <p:cNvPr id="24" name="Elbow Connector 23"/>
          <p:cNvCxnSpPr>
            <a:stCxn id="7" idx="5"/>
            <a:endCxn id="8" idx="3"/>
          </p:cNvCxnSpPr>
          <p:nvPr/>
        </p:nvCxnSpPr>
        <p:spPr>
          <a:xfrm rot="16200000" flipH="1">
            <a:off x="4495211" y="3744372"/>
            <a:ext cx="12700" cy="905141"/>
          </a:xfrm>
          <a:prstGeom prst="bentConnector3">
            <a:avLst>
              <a:gd name="adj1" fmla="val 2241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5" idx="7"/>
            <a:endCxn id="8" idx="1"/>
          </p:cNvCxnSpPr>
          <p:nvPr/>
        </p:nvCxnSpPr>
        <p:spPr>
          <a:xfrm rot="5400000" flipH="1" flipV="1">
            <a:off x="3399609" y="2377824"/>
            <a:ext cx="12700" cy="3096345"/>
          </a:xfrm>
          <a:prstGeom prst="bentConnector3">
            <a:avLst>
              <a:gd name="adj1" fmla="val 2241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238787" y="3374810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cxnSp>
        <p:nvCxnSpPr>
          <p:cNvPr id="11" name="Elbow Connector 10"/>
          <p:cNvCxnSpPr>
            <a:stCxn id="6" idx="0"/>
            <a:endCxn id="8" idx="1"/>
          </p:cNvCxnSpPr>
          <p:nvPr/>
        </p:nvCxnSpPr>
        <p:spPr>
          <a:xfrm rot="16200000" flipH="1">
            <a:off x="3805549" y="2783763"/>
            <a:ext cx="56115" cy="2228350"/>
          </a:xfrm>
          <a:prstGeom prst="bentConnector3">
            <a:avLst>
              <a:gd name="adj1" fmla="val -15247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268089" y="2728100"/>
            <a:ext cx="675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f, d</a:t>
            </a:r>
            <a:endParaRPr lang="en-US" dirty="0"/>
          </a:p>
        </p:txBody>
      </p:sp>
      <p:sp>
        <p:nvSpPr>
          <p:cNvPr id="31" name="Arc 30"/>
          <p:cNvSpPr/>
          <p:nvPr/>
        </p:nvSpPr>
        <p:spPr>
          <a:xfrm rot="7969193">
            <a:off x="2783692" y="4152136"/>
            <a:ext cx="174369" cy="244461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910217" y="4014620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5" name="Arc 34"/>
          <p:cNvSpPr/>
          <p:nvPr/>
        </p:nvSpPr>
        <p:spPr>
          <a:xfrm rot="7969193">
            <a:off x="4077005" y="4105467"/>
            <a:ext cx="174369" cy="244461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203530" y="3967951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1066800" y="1662264"/>
            <a:ext cx="10058400" cy="3931920"/>
          </a:xfrm>
        </p:spPr>
        <p:txBody>
          <a:bodyPr>
            <a:normAutofit/>
          </a:bodyPr>
          <a:lstStyle/>
          <a:p>
            <a:r>
              <a:rPr lang="en-US" dirty="0" smtClean="0"/>
              <a:t>Informally</a:t>
            </a:r>
          </a:p>
          <a:p>
            <a:pPr lvl="1">
              <a:spcBef>
                <a:spcPts val="1800"/>
              </a:spcBef>
            </a:pPr>
            <a:r>
              <a:rPr lang="en-US" dirty="0" smtClean="0"/>
              <a:t>FA = state transition diagram + a start state + some final states</a:t>
            </a:r>
            <a:endParaRPr lang="en-US" dirty="0"/>
          </a:p>
        </p:txBody>
      </p:sp>
      <p:cxnSp>
        <p:nvCxnSpPr>
          <p:cNvPr id="34" name="Straight Arrow Connector 33"/>
          <p:cNvCxnSpPr>
            <a:endCxn id="5" idx="2"/>
          </p:cNvCxnSpPr>
          <p:nvPr/>
        </p:nvCxnSpPr>
        <p:spPr>
          <a:xfrm>
            <a:off x="1255594" y="4061469"/>
            <a:ext cx="283647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4924694" y="3900360"/>
            <a:ext cx="307717" cy="33520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4203530" y="4502151"/>
            <a:ext cx="545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f, d</a:t>
            </a:r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6645392" y="3869881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8" name="Oval 47"/>
          <p:cNvSpPr/>
          <p:nvPr/>
        </p:nvSpPr>
        <p:spPr>
          <a:xfrm>
            <a:off x="7642703" y="3869881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0.25</a:t>
            </a:r>
            <a:endParaRPr lang="en-US" sz="1000" dirty="0"/>
          </a:p>
        </p:txBody>
      </p:sp>
      <p:sp>
        <p:nvSpPr>
          <p:cNvPr id="49" name="Oval 48"/>
          <p:cNvSpPr/>
          <p:nvPr/>
        </p:nvSpPr>
        <p:spPr>
          <a:xfrm>
            <a:off x="8836596" y="3869881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0.50</a:t>
            </a:r>
            <a:endParaRPr lang="en-US" sz="1000" dirty="0"/>
          </a:p>
        </p:txBody>
      </p:sp>
      <p:sp>
        <p:nvSpPr>
          <p:cNvPr id="50" name="Oval 49"/>
          <p:cNvSpPr/>
          <p:nvPr/>
        </p:nvSpPr>
        <p:spPr>
          <a:xfrm>
            <a:off x="10000369" y="3869881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0.75</a:t>
            </a:r>
            <a:endParaRPr lang="en-US" sz="1000" dirty="0"/>
          </a:p>
        </p:txBody>
      </p:sp>
      <p:sp>
        <p:nvSpPr>
          <p:cNvPr id="51" name="Arc 50"/>
          <p:cNvSpPr/>
          <p:nvPr/>
        </p:nvSpPr>
        <p:spPr>
          <a:xfrm rot="1384262">
            <a:off x="6657625" y="3654714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476715" y="3378355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53" name="Straight Arrow Connector 52"/>
          <p:cNvCxnSpPr>
            <a:stCxn id="47" idx="6"/>
            <a:endCxn id="48" idx="2"/>
          </p:cNvCxnSpPr>
          <p:nvPr/>
        </p:nvCxnSpPr>
        <p:spPr>
          <a:xfrm>
            <a:off x="7011152" y="4061470"/>
            <a:ext cx="631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957921" y="3685215"/>
            <a:ext cx="340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55" name="Straight Arrow Connector 54"/>
          <p:cNvCxnSpPr>
            <a:stCxn id="48" idx="6"/>
            <a:endCxn id="49" idx="2"/>
          </p:cNvCxnSpPr>
          <p:nvPr/>
        </p:nvCxnSpPr>
        <p:spPr>
          <a:xfrm>
            <a:off x="8008463" y="4061470"/>
            <a:ext cx="82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8083765" y="3658259"/>
            <a:ext cx="58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9202356" y="4054821"/>
            <a:ext cx="82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9338712" y="3651610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59" name="Arc 58"/>
          <p:cNvSpPr/>
          <p:nvPr/>
        </p:nvSpPr>
        <p:spPr>
          <a:xfrm rot="1384262">
            <a:off x="10177260" y="3653984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10000369" y="3328744"/>
            <a:ext cx="94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q, f, d</a:t>
            </a:r>
            <a:endParaRPr lang="en-US" dirty="0"/>
          </a:p>
        </p:txBody>
      </p:sp>
      <p:sp>
        <p:nvSpPr>
          <p:cNvPr id="61" name="Arc 60"/>
          <p:cNvSpPr/>
          <p:nvPr/>
        </p:nvSpPr>
        <p:spPr>
          <a:xfrm rot="169793" flipV="1">
            <a:off x="6749642" y="3375780"/>
            <a:ext cx="3425774" cy="1993113"/>
          </a:xfrm>
          <a:prstGeom prst="arc">
            <a:avLst>
              <a:gd name="adj1" fmla="val 10890683"/>
              <a:gd name="adj2" fmla="val 317486"/>
            </a:avLst>
          </a:prstGeom>
          <a:ln w="127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 flipH="1">
            <a:off x="8698210" y="5007878"/>
            <a:ext cx="39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63" name="Elbow Connector 62"/>
          <p:cNvCxnSpPr>
            <a:stCxn id="47" idx="5"/>
            <a:endCxn id="49" idx="4"/>
          </p:cNvCxnSpPr>
          <p:nvPr/>
        </p:nvCxnSpPr>
        <p:spPr>
          <a:xfrm rot="16200000" flipH="1">
            <a:off x="7960475" y="3194056"/>
            <a:ext cx="56115" cy="2061888"/>
          </a:xfrm>
          <a:prstGeom prst="bentConnector3">
            <a:avLst>
              <a:gd name="adj1" fmla="val 3832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596776" y="4247532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cxnSp>
        <p:nvCxnSpPr>
          <p:cNvPr id="65" name="Elbow Connector 64"/>
          <p:cNvCxnSpPr>
            <a:stCxn id="49" idx="5"/>
            <a:endCxn id="50" idx="3"/>
          </p:cNvCxnSpPr>
          <p:nvPr/>
        </p:nvCxnSpPr>
        <p:spPr>
          <a:xfrm rot="16200000" flipH="1">
            <a:off x="9601362" y="3744372"/>
            <a:ext cx="12700" cy="905141"/>
          </a:xfrm>
          <a:prstGeom prst="bentConnector3">
            <a:avLst>
              <a:gd name="adj1" fmla="val 2241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47" idx="7"/>
            <a:endCxn id="50" idx="1"/>
          </p:cNvCxnSpPr>
          <p:nvPr/>
        </p:nvCxnSpPr>
        <p:spPr>
          <a:xfrm rot="5400000" flipH="1" flipV="1">
            <a:off x="8505760" y="2377824"/>
            <a:ext cx="12700" cy="3096345"/>
          </a:xfrm>
          <a:prstGeom prst="bentConnector3">
            <a:avLst>
              <a:gd name="adj1" fmla="val 2241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8344938" y="3374810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cxnSp>
        <p:nvCxnSpPr>
          <p:cNvPr id="68" name="Elbow Connector 67"/>
          <p:cNvCxnSpPr>
            <a:stCxn id="48" idx="0"/>
            <a:endCxn id="50" idx="1"/>
          </p:cNvCxnSpPr>
          <p:nvPr/>
        </p:nvCxnSpPr>
        <p:spPr>
          <a:xfrm rot="16200000" flipH="1">
            <a:off x="8911700" y="2783763"/>
            <a:ext cx="56115" cy="2228350"/>
          </a:xfrm>
          <a:prstGeom prst="bentConnector3">
            <a:avLst>
              <a:gd name="adj1" fmla="val -15247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8374240" y="2728100"/>
            <a:ext cx="675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72" name="Arc 71"/>
          <p:cNvSpPr/>
          <p:nvPr/>
        </p:nvSpPr>
        <p:spPr>
          <a:xfrm rot="7969193">
            <a:off x="7964730" y="4063106"/>
            <a:ext cx="174369" cy="244461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91255" y="3925590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74" name="Straight Arrow Connector 73"/>
          <p:cNvCxnSpPr>
            <a:endCxn id="47" idx="2"/>
          </p:cNvCxnSpPr>
          <p:nvPr/>
        </p:nvCxnSpPr>
        <p:spPr>
          <a:xfrm>
            <a:off x="6361745" y="4061469"/>
            <a:ext cx="283647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10030845" y="3900360"/>
            <a:ext cx="307717" cy="33520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00" dirty="0"/>
          </a:p>
        </p:txBody>
      </p:sp>
      <p:sp>
        <p:nvSpPr>
          <p:cNvPr id="76" name="TextBox 75"/>
          <p:cNvSpPr txBox="1"/>
          <p:nvPr/>
        </p:nvSpPr>
        <p:spPr>
          <a:xfrm>
            <a:off x="9309681" y="4502151"/>
            <a:ext cx="545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f, d</a:t>
            </a:r>
            <a:endParaRPr lang="en-US" dirty="0"/>
          </a:p>
        </p:txBody>
      </p:sp>
      <p:sp>
        <p:nvSpPr>
          <p:cNvPr id="77" name="Oval 76"/>
          <p:cNvSpPr/>
          <p:nvPr/>
        </p:nvSpPr>
        <p:spPr>
          <a:xfrm>
            <a:off x="8868013" y="3897044"/>
            <a:ext cx="307717" cy="33520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00" dirty="0">
              <a:solidFill>
                <a:srgbClr val="C00000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9409690" y="5169350"/>
            <a:ext cx="211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 new final state</a:t>
            </a:r>
            <a:endParaRPr lang="en-US" sz="1400" dirty="0"/>
          </a:p>
        </p:txBody>
      </p:sp>
      <p:sp>
        <p:nvSpPr>
          <p:cNvPr id="79" name="Right Arrow 78"/>
          <p:cNvSpPr/>
          <p:nvPr/>
        </p:nvSpPr>
        <p:spPr>
          <a:xfrm rot="6835989" flipV="1">
            <a:off x="8636693" y="3257546"/>
            <a:ext cx="357051" cy="28493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Arc 79"/>
          <p:cNvSpPr/>
          <p:nvPr/>
        </p:nvSpPr>
        <p:spPr>
          <a:xfrm rot="7969193">
            <a:off x="9146799" y="4084173"/>
            <a:ext cx="242736" cy="157175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9369533" y="4007885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7970019" y="4494684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84" name="Right Arrow 83"/>
          <p:cNvSpPr/>
          <p:nvPr/>
        </p:nvSpPr>
        <p:spPr>
          <a:xfrm rot="14088989" flipV="1">
            <a:off x="9107633" y="4716993"/>
            <a:ext cx="357051" cy="28493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6736987" y="4952664"/>
            <a:ext cx="2117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 new “reset” option</a:t>
            </a:r>
            <a:endParaRPr lang="en-US" sz="1400" dirty="0"/>
          </a:p>
        </p:txBody>
      </p:sp>
      <p:sp>
        <p:nvSpPr>
          <p:cNvPr id="87" name="Right Arrow 86"/>
          <p:cNvSpPr/>
          <p:nvPr/>
        </p:nvSpPr>
        <p:spPr>
          <a:xfrm rot="18651066" flipV="1">
            <a:off x="8486804" y="4634065"/>
            <a:ext cx="357051" cy="28493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8777581" y="2453988"/>
            <a:ext cx="2619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More “input” alternatives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1994559" y="5790602"/>
            <a:ext cx="323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0.75-item machine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6584764" y="5790602"/>
            <a:ext cx="4100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0.5-item and 0.75-item machine</a:t>
            </a:r>
            <a:endParaRPr lang="en-US" dirty="0"/>
          </a:p>
        </p:txBody>
      </p:sp>
      <p:cxnSp>
        <p:nvCxnSpPr>
          <p:cNvPr id="90" name="Elbow Connector 89"/>
          <p:cNvCxnSpPr>
            <a:stCxn id="77" idx="5"/>
            <a:endCxn id="47" idx="4"/>
          </p:cNvCxnSpPr>
          <p:nvPr/>
        </p:nvCxnSpPr>
        <p:spPr>
          <a:xfrm rot="5400000">
            <a:off x="7944518" y="3066910"/>
            <a:ext cx="69902" cy="2302394"/>
          </a:xfrm>
          <a:prstGeom prst="bentConnector3">
            <a:avLst>
              <a:gd name="adj1" fmla="val 588986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8259695" y="3692009"/>
            <a:ext cx="358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, f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18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/>
      <p:bldP spid="79" grpId="0" animBg="1"/>
      <p:bldP spid="80" grpId="0" animBg="1"/>
      <p:bldP spid="81" grpId="0"/>
      <p:bldP spid="83" grpId="0"/>
      <p:bldP spid="84" grpId="0" animBg="1"/>
      <p:bldP spid="85" grpId="0"/>
      <p:bldP spid="87" grpId="0" animBg="1"/>
      <p:bldP spid="8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7249" y="471144"/>
            <a:ext cx="2901043" cy="1371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 Far…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404257"/>
            <a:ext cx="10058400" cy="4630783"/>
          </a:xfrm>
        </p:spPr>
        <p:txBody>
          <a:bodyPr/>
          <a:lstStyle/>
          <a:p>
            <a:r>
              <a:rPr lang="en-US" dirty="0" smtClean="0"/>
              <a:t>Finite Automaton</a:t>
            </a:r>
          </a:p>
          <a:p>
            <a:pPr lvl="1">
              <a:spcBef>
                <a:spcPts val="1800"/>
              </a:spcBef>
            </a:pPr>
            <a:r>
              <a:rPr lang="en-US" dirty="0" smtClean="0"/>
              <a:t>Is a ….</a:t>
            </a:r>
            <a:r>
              <a:rPr lang="en-US" dirty="0"/>
              <a:t> </a:t>
            </a:r>
            <a:r>
              <a:rPr lang="en-US" dirty="0" smtClean="0"/>
              <a:t>model </a:t>
            </a:r>
            <a:r>
              <a:rPr lang="en-US" dirty="0"/>
              <a:t>for </a:t>
            </a:r>
            <a:r>
              <a:rPr lang="en-US" dirty="0" smtClean="0"/>
              <a:t>computers </a:t>
            </a:r>
            <a:r>
              <a:rPr lang="en-US" dirty="0"/>
              <a:t>with an extremely </a:t>
            </a:r>
            <a:r>
              <a:rPr lang="en-US" b="1" dirty="0">
                <a:solidFill>
                  <a:schemeClr val="accent2"/>
                </a:solidFill>
              </a:rPr>
              <a:t>limited amount of </a:t>
            </a:r>
            <a:r>
              <a:rPr lang="en-US" b="1" dirty="0" smtClean="0">
                <a:solidFill>
                  <a:schemeClr val="accent2"/>
                </a:solidFill>
              </a:rPr>
              <a:t>memory</a:t>
            </a:r>
          </a:p>
          <a:p>
            <a:pPr lvl="1">
              <a:spcBef>
                <a:spcPts val="1800"/>
              </a:spcBef>
            </a:pPr>
            <a:r>
              <a:rPr lang="en-US" dirty="0" smtClean="0"/>
              <a:t>Good for … emulating </a:t>
            </a:r>
            <a:r>
              <a:rPr lang="en-US" b="1" dirty="0" smtClean="0">
                <a:solidFill>
                  <a:schemeClr val="accent2"/>
                </a:solidFill>
              </a:rPr>
              <a:t>simple/few</a:t>
            </a:r>
            <a:r>
              <a:rPr lang="en-US" dirty="0" smtClean="0"/>
              <a:t> instructions </a:t>
            </a:r>
          </a:p>
          <a:p>
            <a:pPr lvl="1">
              <a:spcBef>
                <a:spcPts val="1800"/>
              </a:spcBef>
            </a:pPr>
            <a:r>
              <a:rPr lang="en-US" dirty="0" smtClean="0"/>
              <a:t>Useful when … attempting to recognize </a:t>
            </a:r>
            <a:r>
              <a:rPr lang="en-US" b="1" dirty="0" smtClean="0">
                <a:solidFill>
                  <a:schemeClr val="accent2"/>
                </a:solidFill>
              </a:rPr>
              <a:t>patterns</a:t>
            </a:r>
          </a:p>
          <a:p>
            <a:pPr lvl="1">
              <a:spcBef>
                <a:spcPts val="1800"/>
              </a:spcBef>
            </a:pPr>
            <a:r>
              <a:rPr lang="en-US" dirty="0" smtClean="0"/>
              <a:t>Consists of</a:t>
            </a:r>
          </a:p>
          <a:p>
            <a:pPr lvl="2">
              <a:spcBef>
                <a:spcPts val="1000"/>
              </a:spcBef>
            </a:pPr>
            <a:r>
              <a:rPr lang="en-US" dirty="0" smtClean="0"/>
              <a:t>States</a:t>
            </a:r>
          </a:p>
          <a:p>
            <a:pPr lvl="2">
              <a:spcBef>
                <a:spcPts val="1000"/>
              </a:spcBef>
            </a:pPr>
            <a:r>
              <a:rPr lang="en-US" dirty="0" smtClean="0"/>
              <a:t>Transitions</a:t>
            </a:r>
          </a:p>
          <a:p>
            <a:pPr lvl="2">
              <a:spcBef>
                <a:spcPts val="1000"/>
              </a:spcBef>
            </a:pPr>
            <a:r>
              <a:rPr lang="en-US" dirty="0" smtClean="0"/>
              <a:t>A single start state</a:t>
            </a:r>
          </a:p>
          <a:p>
            <a:pPr lvl="2">
              <a:spcBef>
                <a:spcPts val="1000"/>
              </a:spcBef>
            </a:pPr>
            <a:r>
              <a:rPr lang="en-US" dirty="0" smtClean="0"/>
              <a:t>One or more final states</a:t>
            </a:r>
          </a:p>
          <a:p>
            <a:pPr lvl="2">
              <a:spcBef>
                <a:spcPts val="1000"/>
              </a:spcBef>
            </a:pPr>
            <a:r>
              <a:rPr lang="en-US" dirty="0" smtClean="0"/>
              <a:t>Alphabet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75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5314" y="511970"/>
            <a:ext cx="4354286" cy="851470"/>
          </a:xfrm>
        </p:spPr>
        <p:txBody>
          <a:bodyPr/>
          <a:lstStyle/>
          <a:p>
            <a:r>
              <a:rPr lang="en-US" dirty="0" smtClean="0"/>
              <a:t>Finite Automaton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6800" y="1453243"/>
                <a:ext cx="10058400" cy="4947557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Definition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dirty="0" smtClean="0"/>
                  <a:t>A finite automaton is a 5-tuple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, where</a:t>
                </a:r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 smtClean="0"/>
                  <a:t> is a finite set called the </a:t>
                </a:r>
                <a:r>
                  <a:rPr lang="en-US" b="1" dirty="0" smtClean="0">
                    <a:solidFill>
                      <a:schemeClr val="accent2"/>
                    </a:solidFill>
                  </a:rPr>
                  <a:t>states</a:t>
                </a:r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 smtClean="0"/>
                  <a:t> is a finite set called the </a:t>
                </a:r>
                <a:r>
                  <a:rPr lang="en-US" b="1" dirty="0" smtClean="0">
                    <a:solidFill>
                      <a:schemeClr val="accent2"/>
                    </a:solidFill>
                  </a:rPr>
                  <a:t>alphabet</a:t>
                </a:r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 smtClean="0"/>
                  <a:t> is the </a:t>
                </a:r>
                <a:r>
                  <a:rPr lang="en-US" b="1" dirty="0" smtClean="0">
                    <a:solidFill>
                      <a:schemeClr val="accent2"/>
                    </a:solidFill>
                  </a:rPr>
                  <a:t>transition function</a:t>
                </a:r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 smtClean="0"/>
                  <a:t> is the </a:t>
                </a:r>
                <a:r>
                  <a:rPr lang="en-US" b="1" dirty="0" smtClean="0">
                    <a:solidFill>
                      <a:schemeClr val="accent2"/>
                    </a:solidFill>
                  </a:rPr>
                  <a:t>start state </a:t>
                </a:r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 smtClean="0"/>
                  <a:t> is the set of </a:t>
                </a:r>
                <a:r>
                  <a:rPr lang="en-US" b="1" dirty="0" smtClean="0">
                    <a:solidFill>
                      <a:schemeClr val="accent2"/>
                    </a:solidFill>
                  </a:rPr>
                  <a:t>accept states </a:t>
                </a:r>
                <a:r>
                  <a:rPr lang="en-US" dirty="0" smtClean="0"/>
                  <a:t>(or final states)</a:t>
                </a:r>
                <a:endParaRPr lang="en-US" dirty="0" smtClean="0">
                  <a:solidFill>
                    <a:schemeClr val="accent2"/>
                  </a:solidFill>
                </a:endParaRPr>
              </a:p>
              <a:p>
                <a:pPr lvl="1">
                  <a:spcBef>
                    <a:spcPts val="2400"/>
                  </a:spcBef>
                </a:pPr>
                <a:r>
                  <a:rPr lang="en-US" dirty="0" smtClean="0"/>
                  <a:t>Observations</a:t>
                </a:r>
              </a:p>
              <a:p>
                <a:pPr lvl="2">
                  <a:spcBef>
                    <a:spcPts val="1200"/>
                  </a:spcBef>
                </a:pPr>
                <a:r>
                  <a:rPr lang="en-US" dirty="0" smtClean="0"/>
                  <a:t>Each state has a single transition for each symbol in the alphabet</a:t>
                </a:r>
              </a:p>
              <a:p>
                <a:pPr lvl="2">
                  <a:spcBef>
                    <a:spcPts val="1200"/>
                  </a:spcBef>
                </a:pPr>
                <a:r>
                  <a:rPr lang="en-US" dirty="0" smtClean="0"/>
                  <a:t>Every FA has a computation for every finite string over an alphabet </a:t>
                </a:r>
              </a:p>
              <a:p>
                <a:pPr lvl="3">
                  <a:spcBef>
                    <a:spcPts val="1200"/>
                  </a:spcBef>
                </a:pPr>
                <a:r>
                  <a:rPr lang="en-US" dirty="0" smtClean="0"/>
                  <a:t>Given an input, the output is </a:t>
                </a:r>
                <a:r>
                  <a:rPr lang="en-US" b="1" dirty="0" smtClean="0"/>
                  <a:t>accept</a:t>
                </a:r>
                <a:r>
                  <a:rPr lang="en-US" dirty="0" smtClean="0"/>
                  <a:t>, if the machine ends on a final state, or </a:t>
                </a:r>
                <a:r>
                  <a:rPr lang="en-US" b="1" dirty="0" smtClean="0"/>
                  <a:t>reject</a:t>
                </a:r>
                <a:r>
                  <a:rPr lang="en-US" dirty="0" smtClean="0"/>
                  <a:t>, otherwise</a:t>
                </a:r>
                <a:endParaRPr lang="en-US" dirty="0"/>
              </a:p>
            </p:txBody>
          </p:sp>
        </mc:Choice>
        <mc:Fallback xmlns="">
          <p:sp>
            <p:nvSpPr>
              <p:cNvPr id="3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1453243"/>
                <a:ext cx="10058400" cy="4947557"/>
              </a:xfrm>
              <a:blipFill rotWithShape="1">
                <a:blip r:embed="rId2"/>
                <a:stretch>
                  <a:fillRect l="-364" t="-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18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1541" y="481914"/>
            <a:ext cx="10058400" cy="881571"/>
          </a:xfrm>
        </p:spPr>
        <p:txBody>
          <a:bodyPr/>
          <a:lstStyle/>
          <a:p>
            <a:r>
              <a:rPr lang="en-US" dirty="0" smtClean="0"/>
              <a:t>Finite Automaton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1541" y="1447035"/>
                <a:ext cx="10058400" cy="393192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FA for the snack machine example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dirty="0" smtClean="0"/>
                  <a:t>A finite automaton is a 5-tuple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, where</a:t>
                </a:r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 smtClean="0"/>
                  <a:t> = { 0, 0.25, 0.50, 0.75 }</a:t>
                </a:r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 smtClean="0"/>
                  <a:t> = { q, f, d, b }</a:t>
                </a:r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 smtClean="0"/>
                  <a:t> (below)</a:t>
                </a:r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 0.75}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1541" y="1447035"/>
                <a:ext cx="10058400" cy="3931920"/>
              </a:xfrm>
              <a:blipFill rotWithShape="1">
                <a:blip r:embed="rId2"/>
                <a:stretch>
                  <a:fillRect l="-364" t="-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3255895"/>
                  </p:ext>
                </p:extLst>
              </p:nvPr>
            </p:nvGraphicFramePr>
            <p:xfrm>
              <a:off x="2946401" y="4516603"/>
              <a:ext cx="770418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4083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4083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4083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4083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54083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q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b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0</a:t>
                          </a:r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0.25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0.25</a:t>
                          </a:r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0.50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0.25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0.50</a:t>
                          </a:r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0.50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0.75</a:t>
                          </a:r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3255895"/>
                  </p:ext>
                </p:extLst>
              </p:nvPr>
            </p:nvGraphicFramePr>
            <p:xfrm>
              <a:off x="2946401" y="4516603"/>
              <a:ext cx="770418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40836"/>
                    <a:gridCol w="1540836"/>
                    <a:gridCol w="1540836"/>
                    <a:gridCol w="1540836"/>
                    <a:gridCol w="1540836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95" t="-8197" r="-40158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q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b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0</a:t>
                          </a:r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0.25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0.25</a:t>
                          </a:r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0.50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0.25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0.50</a:t>
                          </a:r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0.50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0.75</a:t>
                          </a:r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Left Brace 2"/>
          <p:cNvSpPr/>
          <p:nvPr/>
        </p:nvSpPr>
        <p:spPr>
          <a:xfrm>
            <a:off x="2429691" y="4902926"/>
            <a:ext cx="357052" cy="1471749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/>
          <p:cNvSpPr/>
          <p:nvPr/>
        </p:nvSpPr>
        <p:spPr>
          <a:xfrm rot="5400000">
            <a:off x="7419703" y="1228998"/>
            <a:ext cx="357052" cy="603504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44853" y="5484911"/>
            <a:ext cx="1063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States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737698" y="3708237"/>
            <a:ext cx="1725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Alphabet symbols</a:t>
            </a:r>
            <a:endParaRPr lang="en-US" sz="1400" dirty="0"/>
          </a:p>
        </p:txBody>
      </p:sp>
      <p:sp>
        <p:nvSpPr>
          <p:cNvPr id="9" name="Oval 8"/>
          <p:cNvSpPr/>
          <p:nvPr/>
        </p:nvSpPr>
        <p:spPr>
          <a:xfrm>
            <a:off x="7347858" y="1769284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 smtClean="0"/>
              <a:t>0</a:t>
            </a:r>
            <a:endParaRPr lang="en-US" sz="900" dirty="0"/>
          </a:p>
        </p:txBody>
      </p:sp>
      <p:sp>
        <p:nvSpPr>
          <p:cNvPr id="10" name="Oval 9"/>
          <p:cNvSpPr/>
          <p:nvPr/>
        </p:nvSpPr>
        <p:spPr>
          <a:xfrm>
            <a:off x="8345169" y="1769284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 smtClean="0"/>
              <a:t>0.25</a:t>
            </a:r>
            <a:endParaRPr lang="en-US" sz="900" dirty="0"/>
          </a:p>
        </p:txBody>
      </p:sp>
      <p:sp>
        <p:nvSpPr>
          <p:cNvPr id="11" name="Oval 10"/>
          <p:cNvSpPr/>
          <p:nvPr/>
        </p:nvSpPr>
        <p:spPr>
          <a:xfrm>
            <a:off x="9539062" y="1769284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 smtClean="0"/>
              <a:t>0.50</a:t>
            </a:r>
            <a:endParaRPr lang="en-US" sz="900" dirty="0"/>
          </a:p>
        </p:txBody>
      </p:sp>
      <p:sp>
        <p:nvSpPr>
          <p:cNvPr id="12" name="Oval 11"/>
          <p:cNvSpPr/>
          <p:nvPr/>
        </p:nvSpPr>
        <p:spPr>
          <a:xfrm>
            <a:off x="10702835" y="1769284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 smtClean="0"/>
              <a:t>0.75</a:t>
            </a:r>
            <a:endParaRPr lang="en-US" sz="900" dirty="0"/>
          </a:p>
        </p:txBody>
      </p:sp>
      <p:sp>
        <p:nvSpPr>
          <p:cNvPr id="13" name="Arc 12"/>
          <p:cNvSpPr/>
          <p:nvPr/>
        </p:nvSpPr>
        <p:spPr>
          <a:xfrm rot="1384262">
            <a:off x="7360091" y="1554117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7179181" y="1277758"/>
            <a:ext cx="140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</a:t>
            </a:r>
            <a:endParaRPr lang="en-US" sz="1600" dirty="0"/>
          </a:p>
        </p:txBody>
      </p:sp>
      <p:cxnSp>
        <p:nvCxnSpPr>
          <p:cNvPr id="15" name="Straight Arrow Connector 14"/>
          <p:cNvCxnSpPr>
            <a:stCxn id="9" idx="6"/>
            <a:endCxn id="10" idx="2"/>
          </p:cNvCxnSpPr>
          <p:nvPr/>
        </p:nvCxnSpPr>
        <p:spPr>
          <a:xfrm>
            <a:off x="7713618" y="1960873"/>
            <a:ext cx="631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860915" y="1557662"/>
            <a:ext cx="140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q</a:t>
            </a:r>
            <a:endParaRPr lang="en-US" sz="1600" dirty="0"/>
          </a:p>
        </p:txBody>
      </p:sp>
      <p:cxnSp>
        <p:nvCxnSpPr>
          <p:cNvPr id="17" name="Straight Arrow Connector 16"/>
          <p:cNvCxnSpPr>
            <a:stCxn id="10" idx="6"/>
            <a:endCxn id="11" idx="2"/>
          </p:cNvCxnSpPr>
          <p:nvPr/>
        </p:nvCxnSpPr>
        <p:spPr>
          <a:xfrm>
            <a:off x="8710929" y="1960873"/>
            <a:ext cx="82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847285" y="1557662"/>
            <a:ext cx="140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q</a:t>
            </a:r>
            <a:endParaRPr lang="en-US" sz="16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9904822" y="1954224"/>
            <a:ext cx="82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041178" y="1551013"/>
            <a:ext cx="140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q</a:t>
            </a:r>
            <a:endParaRPr lang="en-US" sz="1600" dirty="0"/>
          </a:p>
        </p:txBody>
      </p:sp>
      <p:sp>
        <p:nvSpPr>
          <p:cNvPr id="21" name="Arc 20"/>
          <p:cNvSpPr/>
          <p:nvPr/>
        </p:nvSpPr>
        <p:spPr>
          <a:xfrm rot="1384262">
            <a:off x="10879726" y="1553387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2" name="Arc 21"/>
          <p:cNvSpPr/>
          <p:nvPr/>
        </p:nvSpPr>
        <p:spPr>
          <a:xfrm rot="169793" flipV="1">
            <a:off x="7454205" y="1275236"/>
            <a:ext cx="3425774" cy="1908161"/>
          </a:xfrm>
          <a:prstGeom prst="arc">
            <a:avLst>
              <a:gd name="adj1" fmla="val 10890683"/>
              <a:gd name="adj2" fmla="val 317486"/>
            </a:avLst>
          </a:prstGeom>
          <a:ln w="127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9034141" y="2815598"/>
            <a:ext cx="140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</a:t>
            </a:r>
            <a:endParaRPr lang="en-US" sz="1600" dirty="0"/>
          </a:p>
        </p:txBody>
      </p:sp>
      <p:cxnSp>
        <p:nvCxnSpPr>
          <p:cNvPr id="24" name="Elbow Connector 23"/>
          <p:cNvCxnSpPr>
            <a:stCxn id="9" idx="5"/>
            <a:endCxn id="11" idx="4"/>
          </p:cNvCxnSpPr>
          <p:nvPr/>
        </p:nvCxnSpPr>
        <p:spPr>
          <a:xfrm rot="16200000" flipH="1">
            <a:off x="8662941" y="1093459"/>
            <a:ext cx="56115" cy="2061888"/>
          </a:xfrm>
          <a:prstGeom prst="bentConnector3">
            <a:avLst>
              <a:gd name="adj1" fmla="val 5073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620810" y="2294856"/>
            <a:ext cx="140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</a:t>
            </a:r>
            <a:endParaRPr lang="en-US" sz="1600" dirty="0"/>
          </a:p>
        </p:txBody>
      </p:sp>
      <p:cxnSp>
        <p:nvCxnSpPr>
          <p:cNvPr id="26" name="Elbow Connector 25"/>
          <p:cNvCxnSpPr>
            <a:stCxn id="11" idx="5"/>
            <a:endCxn id="12" idx="3"/>
          </p:cNvCxnSpPr>
          <p:nvPr/>
        </p:nvCxnSpPr>
        <p:spPr>
          <a:xfrm rot="16200000" flipH="1">
            <a:off x="10303828" y="1643775"/>
            <a:ext cx="12700" cy="905141"/>
          </a:xfrm>
          <a:prstGeom prst="bentConnector3">
            <a:avLst>
              <a:gd name="adj1" fmla="val 2241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9" idx="7"/>
            <a:endCxn id="12" idx="1"/>
          </p:cNvCxnSpPr>
          <p:nvPr/>
        </p:nvCxnSpPr>
        <p:spPr>
          <a:xfrm rot="5400000" flipH="1" flipV="1">
            <a:off x="9208226" y="277227"/>
            <a:ext cx="12700" cy="3096345"/>
          </a:xfrm>
          <a:prstGeom prst="bentConnector3">
            <a:avLst>
              <a:gd name="adj1" fmla="val 2241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047404" y="1274213"/>
            <a:ext cx="140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</a:t>
            </a:r>
            <a:endParaRPr lang="en-US" sz="1600" dirty="0"/>
          </a:p>
        </p:txBody>
      </p:sp>
      <p:cxnSp>
        <p:nvCxnSpPr>
          <p:cNvPr id="29" name="Elbow Connector 28"/>
          <p:cNvCxnSpPr>
            <a:stCxn id="10" idx="0"/>
            <a:endCxn id="12" idx="1"/>
          </p:cNvCxnSpPr>
          <p:nvPr/>
        </p:nvCxnSpPr>
        <p:spPr>
          <a:xfrm rot="16200000" flipH="1">
            <a:off x="9614166" y="683166"/>
            <a:ext cx="56115" cy="2228350"/>
          </a:xfrm>
          <a:prstGeom prst="bentConnector3">
            <a:avLst>
              <a:gd name="adj1" fmla="val -15247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076706" y="627503"/>
            <a:ext cx="675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f, d</a:t>
            </a:r>
            <a:endParaRPr lang="en-US" sz="1600" dirty="0"/>
          </a:p>
        </p:txBody>
      </p:sp>
      <p:sp>
        <p:nvSpPr>
          <p:cNvPr id="31" name="Arc 30"/>
          <p:cNvSpPr/>
          <p:nvPr/>
        </p:nvSpPr>
        <p:spPr>
          <a:xfrm rot="7969193">
            <a:off x="8592309" y="2051539"/>
            <a:ext cx="174369" cy="244461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8718834" y="1914023"/>
            <a:ext cx="140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</a:t>
            </a:r>
            <a:endParaRPr lang="en-US" sz="1600" dirty="0"/>
          </a:p>
        </p:txBody>
      </p:sp>
      <p:sp>
        <p:nvSpPr>
          <p:cNvPr id="33" name="Arc 32"/>
          <p:cNvSpPr/>
          <p:nvPr/>
        </p:nvSpPr>
        <p:spPr>
          <a:xfrm rot="7969193">
            <a:off x="9885622" y="2004870"/>
            <a:ext cx="174369" cy="244461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10012147" y="1867354"/>
            <a:ext cx="140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</a:t>
            </a:r>
            <a:endParaRPr lang="en-US" sz="1600" dirty="0"/>
          </a:p>
        </p:txBody>
      </p:sp>
      <p:cxnSp>
        <p:nvCxnSpPr>
          <p:cNvPr id="35" name="Straight Arrow Connector 34"/>
          <p:cNvCxnSpPr>
            <a:endCxn id="9" idx="2"/>
          </p:cNvCxnSpPr>
          <p:nvPr/>
        </p:nvCxnSpPr>
        <p:spPr>
          <a:xfrm>
            <a:off x="7064211" y="1960872"/>
            <a:ext cx="283647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10733311" y="1799763"/>
            <a:ext cx="307717" cy="33520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 dirty="0"/>
          </a:p>
        </p:txBody>
      </p:sp>
      <p:sp>
        <p:nvSpPr>
          <p:cNvPr id="38" name="TextBox 37"/>
          <p:cNvSpPr txBox="1"/>
          <p:nvPr/>
        </p:nvSpPr>
        <p:spPr>
          <a:xfrm>
            <a:off x="10012147" y="2401554"/>
            <a:ext cx="545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f, d</a:t>
            </a:r>
            <a:endParaRPr lang="en-US" sz="1600" dirty="0"/>
          </a:p>
        </p:txBody>
      </p:sp>
      <p:sp>
        <p:nvSpPr>
          <p:cNvPr id="39" name="TextBox 38"/>
          <p:cNvSpPr txBox="1"/>
          <p:nvPr/>
        </p:nvSpPr>
        <p:spPr>
          <a:xfrm>
            <a:off x="10819896" y="1243401"/>
            <a:ext cx="942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q, f, d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91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2550" y="487474"/>
            <a:ext cx="6150429" cy="786156"/>
          </a:xfrm>
        </p:spPr>
        <p:txBody>
          <a:bodyPr/>
          <a:lstStyle/>
          <a:p>
            <a:r>
              <a:rPr lang="en-US" dirty="0" smtClean="0"/>
              <a:t>The Language of a FA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786" y="1515291"/>
            <a:ext cx="10058400" cy="4281352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b="1" dirty="0" smtClean="0">
                <a:solidFill>
                  <a:schemeClr val="accent2"/>
                </a:solidFill>
              </a:rPr>
              <a:t>language</a:t>
            </a:r>
            <a:r>
              <a:rPr lang="en-US" dirty="0" smtClean="0"/>
              <a:t> recognized (or accepted) by a FA </a:t>
            </a:r>
            <a:r>
              <a:rPr lang="en-US" i="1" dirty="0" smtClean="0"/>
              <a:t>M</a:t>
            </a:r>
            <a:r>
              <a:rPr lang="en-US" dirty="0" smtClean="0"/>
              <a:t> </a:t>
            </a:r>
            <a:r>
              <a:rPr lang="en-US" u="sng" dirty="0" smtClean="0"/>
              <a:t>contains</a:t>
            </a:r>
            <a:r>
              <a:rPr lang="en-US" dirty="0" smtClean="0"/>
              <a:t> all the input strings which can 	take </a:t>
            </a:r>
            <a:r>
              <a:rPr lang="en-US" i="1" dirty="0" smtClean="0"/>
              <a:t>M</a:t>
            </a:r>
            <a:r>
              <a:rPr lang="en-US" dirty="0" smtClean="0"/>
              <a:t> from the start to the final state</a:t>
            </a:r>
          </a:p>
          <a:p>
            <a:pPr>
              <a:spcBef>
                <a:spcPts val="1800"/>
              </a:spcBef>
            </a:pPr>
            <a:r>
              <a:rPr lang="en-US" dirty="0"/>
              <a:t>For </a:t>
            </a:r>
            <a:r>
              <a:rPr lang="en-US" i="1" dirty="0" smtClean="0"/>
              <a:t>M</a:t>
            </a:r>
            <a:r>
              <a:rPr lang="en-US" dirty="0" smtClean="0"/>
              <a:t> </a:t>
            </a:r>
            <a:r>
              <a:rPr lang="en-US" dirty="0"/>
              <a:t>and an input string </a:t>
            </a:r>
            <a:r>
              <a:rPr lang="en-US" i="1" dirty="0"/>
              <a:t>x</a:t>
            </a:r>
            <a:r>
              <a:rPr lang="en-US" dirty="0"/>
              <a:t>, if </a:t>
            </a:r>
            <a:r>
              <a:rPr lang="en-US" i="1" dirty="0"/>
              <a:t>M</a:t>
            </a:r>
            <a:r>
              <a:rPr lang="en-US" dirty="0"/>
              <a:t> stops in a </a:t>
            </a:r>
            <a:r>
              <a:rPr lang="en-US" u="sng" dirty="0"/>
              <a:t>ﬁnal</a:t>
            </a:r>
            <a:r>
              <a:rPr lang="en-US" dirty="0"/>
              <a:t> state after reading string </a:t>
            </a:r>
            <a:r>
              <a:rPr lang="en-US" i="1" dirty="0"/>
              <a:t>x</a:t>
            </a:r>
            <a:r>
              <a:rPr lang="en-US" dirty="0"/>
              <a:t> then </a:t>
            </a:r>
            <a:r>
              <a:rPr lang="en-US" i="1" dirty="0" smtClean="0"/>
              <a:t>M </a:t>
            </a:r>
            <a:r>
              <a:rPr lang="en-US" dirty="0"/>
              <a:t>accepts </a:t>
            </a:r>
            <a:r>
              <a:rPr lang="en-US" i="1" dirty="0"/>
              <a:t>x</a:t>
            </a:r>
            <a:r>
              <a:rPr lang="en-US" dirty="0"/>
              <a:t>, </a:t>
            </a:r>
            <a:r>
              <a:rPr lang="en-US" dirty="0" smtClean="0"/>
              <a:t>	or </a:t>
            </a:r>
            <a:r>
              <a:rPr lang="en-US" i="1" dirty="0"/>
              <a:t>x</a:t>
            </a:r>
            <a:r>
              <a:rPr lang="en-US" dirty="0"/>
              <a:t> is a member of the language recognized by </a:t>
            </a:r>
            <a:r>
              <a:rPr lang="en-US" i="1" dirty="0"/>
              <a:t>M</a:t>
            </a:r>
            <a:r>
              <a:rPr lang="en-US" dirty="0"/>
              <a:t>, i.e., x ∈ L(</a:t>
            </a:r>
            <a:r>
              <a:rPr lang="en-US" i="1" dirty="0"/>
              <a:t>M</a:t>
            </a:r>
            <a:r>
              <a:rPr lang="en-US" dirty="0" smtClean="0"/>
              <a:t>)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If </a:t>
            </a:r>
            <a:r>
              <a:rPr lang="en-US" i="1" dirty="0" smtClean="0"/>
              <a:t>A</a:t>
            </a:r>
            <a:r>
              <a:rPr lang="en-US" dirty="0" smtClean="0"/>
              <a:t> is the set of all the strings a machine </a:t>
            </a:r>
            <a:r>
              <a:rPr lang="en-US" i="1" dirty="0" smtClean="0"/>
              <a:t>M</a:t>
            </a:r>
            <a:r>
              <a:rPr lang="en-US" dirty="0" smtClean="0"/>
              <a:t> </a:t>
            </a:r>
            <a:r>
              <a:rPr lang="en-US" u="sng" dirty="0" smtClean="0"/>
              <a:t>accepts</a:t>
            </a:r>
            <a:r>
              <a:rPr lang="en-US" dirty="0" smtClean="0"/>
              <a:t>, the </a:t>
            </a:r>
            <a:r>
              <a:rPr lang="en-US" i="1" dirty="0" smtClean="0"/>
              <a:t>A</a:t>
            </a:r>
            <a:r>
              <a:rPr lang="en-US" dirty="0" smtClean="0"/>
              <a:t> is the </a:t>
            </a:r>
            <a:r>
              <a:rPr lang="en-US" b="1" dirty="0" smtClean="0">
                <a:solidFill>
                  <a:schemeClr val="accent2"/>
                </a:solidFill>
              </a:rPr>
              <a:t>language</a:t>
            </a:r>
            <a:r>
              <a:rPr lang="en-US" dirty="0" smtClean="0"/>
              <a:t> of the machine</a:t>
            </a:r>
            <a:r>
              <a:rPr lang="en-US" i="1" dirty="0" smtClean="0"/>
              <a:t> M,</a:t>
            </a:r>
            <a:r>
              <a:rPr lang="en-US" dirty="0" smtClean="0"/>
              <a:t> 	i.e.,</a:t>
            </a:r>
            <a:r>
              <a:rPr lang="en-US" i="1" dirty="0" smtClean="0"/>
              <a:t> L(M) = A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Observations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A machine may accept </a:t>
            </a:r>
            <a:r>
              <a:rPr lang="en-US" i="1" dirty="0" smtClean="0"/>
              <a:t>several</a:t>
            </a:r>
            <a:r>
              <a:rPr lang="en-US" dirty="0" smtClean="0"/>
              <a:t> strings, but recognizes only one language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If the machine accepts </a:t>
            </a:r>
            <a:r>
              <a:rPr lang="en-US" i="1" dirty="0" smtClean="0"/>
              <a:t>no</a:t>
            </a:r>
            <a:r>
              <a:rPr lang="en-US" dirty="0" smtClean="0"/>
              <a:t> strings, it still recognizes one language, i.e., the empty language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Remember that there is a difference between the </a:t>
            </a:r>
            <a:r>
              <a:rPr lang="en-US" i="1" dirty="0" smtClean="0"/>
              <a:t>empty language </a:t>
            </a:r>
            <a:r>
              <a:rPr lang="en-US" dirty="0" smtClean="0"/>
              <a:t>and a language the accepts only 	the </a:t>
            </a:r>
            <a:r>
              <a:rPr lang="en-US" i="1" dirty="0" smtClean="0"/>
              <a:t>empty string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00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196" y="585446"/>
            <a:ext cx="6779623" cy="1022920"/>
          </a:xfrm>
        </p:spPr>
        <p:txBody>
          <a:bodyPr/>
          <a:lstStyle/>
          <a:p>
            <a:r>
              <a:rPr lang="en-US" dirty="0" smtClean="0"/>
              <a:t>L(M) of the Snack Machine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58636" y="1774773"/>
                <a:ext cx="10058400" cy="3931920"/>
              </a:xfrm>
            </p:spPr>
            <p:txBody>
              <a:bodyPr/>
              <a:lstStyle/>
              <a:p>
                <a:r>
                  <a:rPr lang="en-US" dirty="0" smtClean="0"/>
                  <a:t>Will I get an item if I have the following coins </a:t>
                </a:r>
                <a:r>
                  <a:rPr lang="en-US" dirty="0" err="1" smtClean="0"/>
                  <a:t>qqq</a:t>
                </a:r>
                <a:r>
                  <a:rPr lang="en-US" dirty="0" smtClean="0"/>
                  <a:t>? 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dirty="0" smtClean="0"/>
                  <a:t>Basically, what we want to know is </a:t>
                </a:r>
                <a:r>
                  <a:rPr lang="en-US" b="1" dirty="0" err="1" smtClean="0"/>
                  <a:t>qqq</a:t>
                </a:r>
                <a:r>
                  <a:rPr lang="en-US" b="1" dirty="0" smtClean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b="1" dirty="0"/>
                  <a:t> L(M)</a:t>
                </a:r>
                <a:r>
                  <a:rPr lang="en-US" dirty="0"/>
                  <a:t>? 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58636" y="1774773"/>
                <a:ext cx="10058400" cy="3931920"/>
              </a:xfrm>
              <a:blipFill rotWithShape="1">
                <a:blip r:embed="rId3"/>
                <a:stretch>
                  <a:fillRect l="-424" t="-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1300040" y="3399915"/>
            <a:ext cx="4850750" cy="2306778"/>
            <a:chOff x="1300040" y="3399915"/>
            <a:chExt cx="4850750" cy="2306778"/>
          </a:xfrm>
        </p:grpSpPr>
        <p:sp>
          <p:nvSpPr>
            <p:cNvPr id="4" name="Oval 3"/>
            <p:cNvSpPr/>
            <p:nvPr/>
          </p:nvSpPr>
          <p:spPr>
            <a:xfrm>
              <a:off x="1583687" y="4811789"/>
              <a:ext cx="365760" cy="383177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 dirty="0" smtClean="0"/>
                <a:t>0</a:t>
              </a:r>
              <a:endParaRPr lang="en-US" sz="1000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2580998" y="4811789"/>
              <a:ext cx="365760" cy="383177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 dirty="0" smtClean="0"/>
                <a:t>0.25</a:t>
              </a:r>
              <a:endParaRPr lang="en-US" sz="1000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3774891" y="4811789"/>
              <a:ext cx="365760" cy="383177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 dirty="0" smtClean="0"/>
                <a:t>0.50</a:t>
              </a:r>
              <a:endParaRPr lang="en-US" sz="1000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4938664" y="4811789"/>
              <a:ext cx="365760" cy="383177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 dirty="0" smtClean="0"/>
                <a:t>0.75</a:t>
              </a:r>
              <a:endParaRPr lang="en-US" sz="1000" dirty="0"/>
            </a:p>
          </p:txBody>
        </p:sp>
        <p:cxnSp>
          <p:nvCxnSpPr>
            <p:cNvPr id="10" name="Straight Arrow Connector 9"/>
            <p:cNvCxnSpPr>
              <a:stCxn id="4" idx="6"/>
              <a:endCxn id="5" idx="2"/>
            </p:cNvCxnSpPr>
            <p:nvPr/>
          </p:nvCxnSpPr>
          <p:spPr>
            <a:xfrm>
              <a:off x="1949447" y="5003378"/>
              <a:ext cx="631551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096744" y="4600167"/>
              <a:ext cx="140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q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5" idx="6"/>
              <a:endCxn id="6" idx="2"/>
            </p:cNvCxnSpPr>
            <p:nvPr/>
          </p:nvCxnSpPr>
          <p:spPr>
            <a:xfrm>
              <a:off x="2946758" y="5003378"/>
              <a:ext cx="828133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083114" y="4600167"/>
              <a:ext cx="140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q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140651" y="4996729"/>
              <a:ext cx="828133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277007" y="4593518"/>
              <a:ext cx="140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5"/>
                  </a:solidFill>
                </a:rPr>
                <a:t>q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16" name="Arc 15"/>
            <p:cNvSpPr/>
            <p:nvPr/>
          </p:nvSpPr>
          <p:spPr>
            <a:xfrm rot="1384262">
              <a:off x="5115555" y="4595892"/>
              <a:ext cx="199680" cy="247628"/>
            </a:xfrm>
            <a:prstGeom prst="arc">
              <a:avLst>
                <a:gd name="adj1" fmla="val 4238200"/>
                <a:gd name="adj2" fmla="val 962692"/>
              </a:avLst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08174" y="4244446"/>
              <a:ext cx="942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q, f, d</a:t>
              </a:r>
              <a:endParaRPr lang="en-US" dirty="0"/>
            </a:p>
          </p:txBody>
        </p:sp>
        <p:cxnSp>
          <p:nvCxnSpPr>
            <p:cNvPr id="20" name="Elbow Connector 19"/>
            <p:cNvCxnSpPr>
              <a:stCxn id="4" idx="5"/>
              <a:endCxn id="6" idx="4"/>
            </p:cNvCxnSpPr>
            <p:nvPr/>
          </p:nvCxnSpPr>
          <p:spPr>
            <a:xfrm rot="16200000" flipH="1">
              <a:off x="2898770" y="4135964"/>
              <a:ext cx="56115" cy="2061888"/>
            </a:xfrm>
            <a:prstGeom prst="bentConnector3">
              <a:avLst>
                <a:gd name="adj1" fmla="val 50737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856639" y="5337361"/>
              <a:ext cx="140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</a:t>
              </a:r>
              <a:endParaRPr lang="en-US" dirty="0"/>
            </a:p>
          </p:txBody>
        </p:sp>
        <p:cxnSp>
          <p:nvCxnSpPr>
            <p:cNvPr id="24" name="Elbow Connector 23"/>
            <p:cNvCxnSpPr>
              <a:stCxn id="4" idx="7"/>
              <a:endCxn id="7" idx="1"/>
            </p:cNvCxnSpPr>
            <p:nvPr/>
          </p:nvCxnSpPr>
          <p:spPr>
            <a:xfrm rot="5400000" flipH="1" flipV="1">
              <a:off x="3444055" y="3319732"/>
              <a:ext cx="12700" cy="3096345"/>
            </a:xfrm>
            <a:prstGeom prst="bentConnector3">
              <a:avLst>
                <a:gd name="adj1" fmla="val 224185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3283233" y="4316718"/>
              <a:ext cx="140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  <p:cxnSp>
          <p:nvCxnSpPr>
            <p:cNvPr id="26" name="Elbow Connector 25"/>
            <p:cNvCxnSpPr>
              <a:stCxn id="5" idx="0"/>
              <a:endCxn id="7" idx="1"/>
            </p:cNvCxnSpPr>
            <p:nvPr/>
          </p:nvCxnSpPr>
          <p:spPr>
            <a:xfrm rot="16200000" flipH="1">
              <a:off x="3849995" y="3725671"/>
              <a:ext cx="56115" cy="2228350"/>
            </a:xfrm>
            <a:prstGeom prst="bentConnector3">
              <a:avLst>
                <a:gd name="adj1" fmla="val -152476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312535" y="3670008"/>
              <a:ext cx="6754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f, d</a:t>
              </a:r>
              <a:endParaRPr lang="en-US" dirty="0"/>
            </a:p>
          </p:txBody>
        </p:sp>
        <p:cxnSp>
          <p:nvCxnSpPr>
            <p:cNvPr id="28" name="Elbow Connector 27"/>
            <p:cNvCxnSpPr>
              <a:stCxn id="6" idx="7"/>
              <a:endCxn id="7" idx="1"/>
            </p:cNvCxnSpPr>
            <p:nvPr/>
          </p:nvCxnSpPr>
          <p:spPr>
            <a:xfrm rot="5400000" flipH="1" flipV="1">
              <a:off x="4539657" y="4415334"/>
              <a:ext cx="12700" cy="905141"/>
            </a:xfrm>
            <a:prstGeom prst="bentConnector3">
              <a:avLst>
                <a:gd name="adj1" fmla="val 882468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4263187" y="3399915"/>
              <a:ext cx="6754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f, d</a:t>
              </a:r>
              <a:endParaRPr lang="en-US" dirty="0"/>
            </a:p>
          </p:txBody>
        </p:sp>
        <p:cxnSp>
          <p:nvCxnSpPr>
            <p:cNvPr id="34" name="Straight Arrow Connector 33"/>
            <p:cNvCxnSpPr>
              <a:endCxn id="4" idx="2"/>
            </p:cNvCxnSpPr>
            <p:nvPr/>
          </p:nvCxnSpPr>
          <p:spPr>
            <a:xfrm>
              <a:off x="1300040" y="5003377"/>
              <a:ext cx="283647" cy="1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4969140" y="4842268"/>
              <a:ext cx="307717" cy="335201"/>
            </a:xfrm>
            <a:prstGeom prst="ellipse">
              <a:avLst/>
            </a:prstGeom>
            <a:noFill/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846423" y="3399915"/>
                <a:ext cx="316121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[0, </a:t>
                </a:r>
                <a:r>
                  <a:rPr lang="en-US" dirty="0" err="1" smtClean="0"/>
                  <a:t>qqq</a:t>
                </a:r>
                <a:r>
                  <a:rPr lang="en-US" dirty="0" smtClean="0"/>
                  <a:t>]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[0.25, </a:t>
                </a:r>
                <a:r>
                  <a:rPr lang="en-US" dirty="0" err="1" smtClean="0"/>
                  <a:t>qq</a:t>
                </a:r>
                <a:r>
                  <a:rPr lang="en-US" dirty="0" smtClean="0"/>
                  <a:t>]</a:t>
                </a:r>
              </a:p>
              <a:p>
                <a:r>
                  <a:rPr lang="en-US" dirty="0" smtClean="0">
                    <a:ea typeface="Cambria Math" panose="02040503050406030204" pitchFamily="18" charset="0"/>
                  </a:rPr>
                  <a:t>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[</a:t>
                </a:r>
                <a:r>
                  <a:rPr lang="en-US" dirty="0" smtClean="0"/>
                  <a:t>0.50, q]</a:t>
                </a:r>
              </a:p>
              <a:p>
                <a:r>
                  <a:rPr lang="en-US" dirty="0" smtClean="0">
                    <a:ea typeface="Cambria Math" panose="02040503050406030204" pitchFamily="18" charset="0"/>
                  </a:rPr>
                  <a:t>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[</a:t>
                </a:r>
                <a:r>
                  <a:rPr lang="en-US" dirty="0" smtClean="0"/>
                  <a:t>0.75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] </a:t>
                </a:r>
                <a:r>
                  <a:rPr lang="en-US" dirty="0" smtClean="0"/>
                  <a:t>  </a:t>
                </a:r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423" y="3399915"/>
                <a:ext cx="3161211" cy="923330"/>
              </a:xfrm>
              <a:prstGeom prst="rect">
                <a:avLst/>
              </a:prstGeom>
              <a:blipFill rotWithShape="1">
                <a:blip r:embed="rId4"/>
                <a:stretch>
                  <a:fillRect l="-1541" t="-3311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7716230" y="4311661"/>
            <a:ext cx="3897087" cy="837220"/>
            <a:chOff x="7716230" y="4311661"/>
            <a:chExt cx="3897087" cy="837220"/>
          </a:xfrm>
        </p:grpSpPr>
        <p:cxnSp>
          <p:nvCxnSpPr>
            <p:cNvPr id="65" name="Straight Arrow Connector 64"/>
            <p:cNvCxnSpPr>
              <a:stCxn id="66" idx="0"/>
              <a:endCxn id="8" idx="2"/>
            </p:cNvCxnSpPr>
            <p:nvPr/>
          </p:nvCxnSpPr>
          <p:spPr>
            <a:xfrm flipV="1">
              <a:off x="8536795" y="4323245"/>
              <a:ext cx="890234" cy="4166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7716230" y="4739856"/>
              <a:ext cx="16411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Final state</a:t>
              </a:r>
              <a:endParaRPr 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9479717" y="4779549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Done with string</a:t>
              </a:r>
              <a:endParaRPr lang="en-US" dirty="0"/>
            </a:p>
          </p:txBody>
        </p:sp>
        <p:cxnSp>
          <p:nvCxnSpPr>
            <p:cNvPr id="68" name="Straight Arrow Connector 67"/>
            <p:cNvCxnSpPr>
              <a:stCxn id="67" idx="0"/>
            </p:cNvCxnSpPr>
            <p:nvPr/>
          </p:nvCxnSpPr>
          <p:spPr>
            <a:xfrm flipH="1" flipV="1">
              <a:off x="10032275" y="4311661"/>
              <a:ext cx="514242" cy="4678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/>
          <p:cNvSpPr/>
          <p:nvPr/>
        </p:nvSpPr>
        <p:spPr>
          <a:xfrm>
            <a:off x="9068974" y="547852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Accept!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7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481C228-C72F-46A1-A026-181EC6D5499D}" type="slidenum">
              <a:rPr lang="en-US" altLang="en-US" sz="1400" i="0">
                <a:solidFill>
                  <a:schemeClr val="hlink"/>
                </a:solidFill>
                <a:latin typeface="Arial" panose="020B0604020202020204" pitchFamily="34" charset="0"/>
              </a:rPr>
              <a:pPr/>
              <a:t>26</a:t>
            </a:fld>
            <a:endParaRPr lang="en-US" altLang="en-US" sz="1400" i="0">
              <a:solidFill>
                <a:schemeClr val="hlink"/>
              </a:solidFill>
              <a:latin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3386" y="612600"/>
            <a:ext cx="6789534" cy="1012096"/>
          </a:xfrm>
        </p:spPr>
        <p:txBody>
          <a:bodyPr>
            <a:normAutofit/>
          </a:bodyPr>
          <a:lstStyle/>
          <a:p>
            <a:r>
              <a:rPr lang="en-US" dirty="0"/>
              <a:t>L(</a:t>
            </a:r>
            <a:r>
              <a:rPr lang="en-US" i="1" dirty="0"/>
              <a:t>M</a:t>
            </a:r>
            <a:r>
              <a:rPr lang="en-US" dirty="0"/>
              <a:t>) of the Snack </a:t>
            </a:r>
            <a:r>
              <a:rPr lang="en-US" dirty="0" smtClean="0"/>
              <a:t>Machine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9972" y="1908722"/>
            <a:ext cx="496389" cy="463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026361" y="1908722"/>
            <a:ext cx="496389" cy="463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2522750" y="1908722"/>
            <a:ext cx="496389" cy="463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56395" y="5266306"/>
            <a:ext cx="1680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M</a:t>
            </a:r>
            <a:endParaRPr lang="en-US" i="1" dirty="0"/>
          </a:p>
        </p:txBody>
      </p:sp>
      <p:cxnSp>
        <p:nvCxnSpPr>
          <p:cNvPr id="7" name="Straight Arrow Connector 6"/>
          <p:cNvCxnSpPr>
            <a:stCxn id="13" idx="0"/>
          </p:cNvCxnSpPr>
          <p:nvPr/>
        </p:nvCxnSpPr>
        <p:spPr>
          <a:xfrm flipV="1">
            <a:off x="1782523" y="5507636"/>
            <a:ext cx="496386" cy="116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678018" y="3365330"/>
            <a:ext cx="1933303" cy="19507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926212" y="3609170"/>
            <a:ext cx="1423852" cy="14282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492270" y="3609170"/>
            <a:ext cx="35705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2849322" y="4184773"/>
            <a:ext cx="4528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0.25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422601" y="4760376"/>
            <a:ext cx="4528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0.50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1913151" y="4184772"/>
            <a:ext cx="4528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0.75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15723" y="562418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Finite Automaton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37344" y="1692534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</a:t>
            </a:r>
          </a:p>
          <a:p>
            <a:r>
              <a:rPr lang="en-US" dirty="0" smtClean="0"/>
              <a:t>String</a:t>
            </a:r>
          </a:p>
          <a:p>
            <a:r>
              <a:rPr lang="en-US" dirty="0" smtClean="0"/>
              <a:t>(Tape)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832303" y="4280053"/>
            <a:ext cx="166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Current state</a:t>
            </a:r>
            <a:endParaRPr lang="en-US" dirty="0"/>
          </a:p>
        </p:txBody>
      </p:sp>
      <p:sp>
        <p:nvSpPr>
          <p:cNvPr id="18" name="Up Arrow 17"/>
          <p:cNvSpPr/>
          <p:nvPr/>
        </p:nvSpPr>
        <p:spPr>
          <a:xfrm>
            <a:off x="2604392" y="3886169"/>
            <a:ext cx="132806" cy="370168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Up Arrow 57"/>
          <p:cNvSpPr/>
          <p:nvPr/>
        </p:nvSpPr>
        <p:spPr>
          <a:xfrm>
            <a:off x="1725915" y="2424632"/>
            <a:ext cx="187236" cy="920769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/>
          <p:cNvCxnSpPr>
            <a:stCxn id="56" idx="1"/>
          </p:cNvCxnSpPr>
          <p:nvPr/>
        </p:nvCxnSpPr>
        <p:spPr>
          <a:xfrm flipH="1" flipV="1">
            <a:off x="2770945" y="4005837"/>
            <a:ext cx="1061358" cy="458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2522749" y="2700341"/>
            <a:ext cx="2168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Next input symbol</a:t>
            </a:r>
            <a:endParaRPr lang="en-US" dirty="0"/>
          </a:p>
        </p:txBody>
      </p:sp>
      <p:cxnSp>
        <p:nvCxnSpPr>
          <p:cNvPr id="64" name="Straight Arrow Connector 63"/>
          <p:cNvCxnSpPr>
            <a:stCxn id="63" idx="1"/>
          </p:cNvCxnSpPr>
          <p:nvPr/>
        </p:nvCxnSpPr>
        <p:spPr>
          <a:xfrm flipH="1" flipV="1">
            <a:off x="1953427" y="2754891"/>
            <a:ext cx="569322" cy="130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5279019" y="1852108"/>
            <a:ext cx="496389" cy="463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5775408" y="1852108"/>
            <a:ext cx="496389" cy="463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6271797" y="1852108"/>
            <a:ext cx="496389" cy="463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5505442" y="5209692"/>
            <a:ext cx="1680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M</a:t>
            </a:r>
            <a:endParaRPr lang="en-US" i="1" dirty="0"/>
          </a:p>
        </p:txBody>
      </p:sp>
      <p:sp>
        <p:nvSpPr>
          <p:cNvPr id="71" name="Rectangle 70"/>
          <p:cNvSpPr/>
          <p:nvPr/>
        </p:nvSpPr>
        <p:spPr>
          <a:xfrm>
            <a:off x="5427065" y="3308716"/>
            <a:ext cx="1933303" cy="19507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5675259" y="3552556"/>
            <a:ext cx="1423852" cy="14282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6241317" y="3552556"/>
            <a:ext cx="35705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6598369" y="4128159"/>
            <a:ext cx="4528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0.25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171648" y="4703762"/>
            <a:ext cx="4528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0.50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5662198" y="4128158"/>
            <a:ext cx="4528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0.75</a:t>
            </a:r>
            <a:endParaRPr lang="en-US" dirty="0"/>
          </a:p>
        </p:txBody>
      </p:sp>
      <p:sp>
        <p:nvSpPr>
          <p:cNvPr id="77" name="Up Arrow 76"/>
          <p:cNvSpPr/>
          <p:nvPr/>
        </p:nvSpPr>
        <p:spPr>
          <a:xfrm rot="5400000">
            <a:off x="6285347" y="4068622"/>
            <a:ext cx="212259" cy="413492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7342952" y="1852110"/>
            <a:ext cx="496389" cy="463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7839341" y="1852110"/>
            <a:ext cx="496389" cy="463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8335730" y="1852110"/>
            <a:ext cx="496389" cy="463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7569375" y="5209694"/>
            <a:ext cx="1680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M</a:t>
            </a:r>
            <a:endParaRPr lang="en-US" i="1" dirty="0"/>
          </a:p>
        </p:txBody>
      </p:sp>
      <p:sp>
        <p:nvSpPr>
          <p:cNvPr id="84" name="Rectangle 83"/>
          <p:cNvSpPr/>
          <p:nvPr/>
        </p:nvSpPr>
        <p:spPr>
          <a:xfrm>
            <a:off x="7490998" y="3308718"/>
            <a:ext cx="1933303" cy="19507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7739192" y="3552558"/>
            <a:ext cx="1423852" cy="14282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8305270" y="3561268"/>
            <a:ext cx="35705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8662302" y="4128161"/>
            <a:ext cx="4528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0.25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8235581" y="4703764"/>
            <a:ext cx="4528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0.50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7726131" y="4128160"/>
            <a:ext cx="4528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0.75</a:t>
            </a:r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9424312" y="1852112"/>
            <a:ext cx="496389" cy="463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93" name="Rectangle 92"/>
          <p:cNvSpPr/>
          <p:nvPr/>
        </p:nvSpPr>
        <p:spPr>
          <a:xfrm>
            <a:off x="9920701" y="1852112"/>
            <a:ext cx="496389" cy="463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94" name="Rectangle 93"/>
          <p:cNvSpPr/>
          <p:nvPr/>
        </p:nvSpPr>
        <p:spPr>
          <a:xfrm>
            <a:off x="10417090" y="1852112"/>
            <a:ext cx="496389" cy="463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9650735" y="5209696"/>
            <a:ext cx="1680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M</a:t>
            </a:r>
            <a:endParaRPr lang="en-US" i="1" dirty="0"/>
          </a:p>
        </p:txBody>
      </p:sp>
      <p:sp>
        <p:nvSpPr>
          <p:cNvPr id="97" name="Rectangle 96"/>
          <p:cNvSpPr/>
          <p:nvPr/>
        </p:nvSpPr>
        <p:spPr>
          <a:xfrm>
            <a:off x="9572358" y="3308720"/>
            <a:ext cx="1933303" cy="19507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9820552" y="3552560"/>
            <a:ext cx="1423852" cy="14282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10386610" y="3552560"/>
            <a:ext cx="35705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10743662" y="4128163"/>
            <a:ext cx="4528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0.25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10316941" y="4703766"/>
            <a:ext cx="4528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0.50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9807491" y="4128162"/>
            <a:ext cx="4528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0.75</a:t>
            </a:r>
            <a:endParaRPr lang="en-US" dirty="0"/>
          </a:p>
        </p:txBody>
      </p:sp>
      <p:sp>
        <p:nvSpPr>
          <p:cNvPr id="104" name="Up Arrow 103"/>
          <p:cNvSpPr/>
          <p:nvPr/>
        </p:nvSpPr>
        <p:spPr>
          <a:xfrm rot="2465141">
            <a:off x="10699007" y="2194062"/>
            <a:ext cx="226423" cy="919355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Up Arrow 104"/>
          <p:cNvSpPr/>
          <p:nvPr/>
        </p:nvSpPr>
        <p:spPr>
          <a:xfrm rot="2465141">
            <a:off x="5684094" y="2349804"/>
            <a:ext cx="226423" cy="919355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Up Arrow 105"/>
          <p:cNvSpPr/>
          <p:nvPr/>
        </p:nvSpPr>
        <p:spPr>
          <a:xfrm rot="10800000">
            <a:off x="8325946" y="4246316"/>
            <a:ext cx="212259" cy="413492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Up Arrow 106"/>
          <p:cNvSpPr/>
          <p:nvPr/>
        </p:nvSpPr>
        <p:spPr>
          <a:xfrm rot="2465141">
            <a:off x="8296540" y="2320411"/>
            <a:ext cx="226423" cy="919355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Up Arrow 107"/>
          <p:cNvSpPr/>
          <p:nvPr/>
        </p:nvSpPr>
        <p:spPr>
          <a:xfrm rot="16200000">
            <a:off x="10402402" y="4112216"/>
            <a:ext cx="212259" cy="413492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/>
          <p:cNvSpPr txBox="1"/>
          <p:nvPr/>
        </p:nvSpPr>
        <p:spPr>
          <a:xfrm>
            <a:off x="9184834" y="5519472"/>
            <a:ext cx="2621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Done on final state. Accept!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46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0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4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0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68" grpId="0" animBg="1"/>
      <p:bldP spid="70" grpId="0"/>
      <p:bldP spid="71" grpId="0" animBg="1"/>
      <p:bldP spid="72" grpId="0" animBg="1"/>
      <p:bldP spid="73" grpId="0"/>
      <p:bldP spid="74" grpId="0"/>
      <p:bldP spid="75" grpId="0"/>
      <p:bldP spid="76" grpId="0"/>
      <p:bldP spid="77" grpId="0" animBg="1"/>
      <p:bldP spid="79" grpId="0" animBg="1"/>
      <p:bldP spid="80" grpId="0" animBg="1"/>
      <p:bldP spid="81" grpId="0" animBg="1"/>
      <p:bldP spid="83" grpId="0"/>
      <p:bldP spid="84" grpId="0" animBg="1"/>
      <p:bldP spid="85" grpId="0" animBg="1"/>
      <p:bldP spid="86" grpId="0"/>
      <p:bldP spid="87" grpId="0"/>
      <p:bldP spid="88" grpId="0"/>
      <p:bldP spid="89" grpId="0"/>
      <p:bldP spid="92" grpId="0" animBg="1"/>
      <p:bldP spid="93" grpId="0" animBg="1"/>
      <p:bldP spid="94" grpId="0" animBg="1"/>
      <p:bldP spid="96" grpId="0"/>
      <p:bldP spid="97" grpId="0" animBg="1"/>
      <p:bldP spid="98" grpId="0" animBg="1"/>
      <p:bldP spid="99" grpId="0"/>
      <p:bldP spid="100" grpId="0"/>
      <p:bldP spid="101" grpId="0"/>
      <p:bldP spid="102" grpId="0"/>
      <p:bldP spid="104" grpId="0" animBg="1"/>
      <p:bldP spid="105" grpId="0" animBg="1"/>
      <p:bldP spid="106" grpId="0" animBg="1"/>
      <p:bldP spid="107" grpId="0" animBg="1"/>
      <p:bldP spid="108" grpId="0" animBg="1"/>
      <p:bldP spid="10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3197" y="642594"/>
            <a:ext cx="6779079" cy="998427"/>
          </a:xfrm>
        </p:spPr>
        <p:txBody>
          <a:bodyPr/>
          <a:lstStyle/>
          <a:p>
            <a:r>
              <a:rPr lang="en-US" dirty="0" smtClean="0"/>
              <a:t>L(M) of the Snack Machine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5507" y="1883313"/>
                <a:ext cx="10058400" cy="3931920"/>
              </a:xfrm>
            </p:spPr>
            <p:txBody>
              <a:bodyPr/>
              <a:lstStyle/>
              <a:p>
                <a:r>
                  <a:rPr lang="en-US" dirty="0"/>
                  <a:t>Will I get an item if I have the following </a:t>
                </a:r>
                <a:r>
                  <a:rPr lang="en-US" dirty="0" smtClean="0"/>
                  <a:t>coin f</a:t>
                </a:r>
                <a:r>
                  <a:rPr lang="en-US" dirty="0"/>
                  <a:t>? 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dirty="0"/>
                  <a:t>Basically, what we want to know is </a:t>
                </a:r>
                <a:r>
                  <a:rPr lang="en-US" b="1" dirty="0" smtClean="0"/>
                  <a:t>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b="1" dirty="0"/>
                  <a:t> L(</a:t>
                </a:r>
                <a:r>
                  <a:rPr lang="en-US" b="1" i="1" dirty="0"/>
                  <a:t>M</a:t>
                </a:r>
                <a:r>
                  <a:rPr lang="en-US" b="1" dirty="0"/>
                  <a:t>)</a:t>
                </a:r>
                <a:r>
                  <a:rPr lang="en-US" dirty="0"/>
                  <a:t>?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5507" y="1883313"/>
                <a:ext cx="10058400" cy="3931920"/>
              </a:xfrm>
              <a:blipFill rotWithShape="1">
                <a:blip r:embed="rId3"/>
                <a:stretch>
                  <a:fillRect l="-424" t="-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/>
          <p:cNvSpPr/>
          <p:nvPr/>
        </p:nvSpPr>
        <p:spPr>
          <a:xfrm>
            <a:off x="1827114" y="4621722"/>
            <a:ext cx="365760" cy="3831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40" name="Oval 39"/>
          <p:cNvSpPr/>
          <p:nvPr/>
        </p:nvSpPr>
        <p:spPr>
          <a:xfrm>
            <a:off x="2824425" y="4621722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0.25</a:t>
            </a:r>
            <a:endParaRPr lang="en-US" sz="1000" dirty="0"/>
          </a:p>
        </p:txBody>
      </p:sp>
      <p:sp>
        <p:nvSpPr>
          <p:cNvPr id="41" name="Oval 40"/>
          <p:cNvSpPr/>
          <p:nvPr/>
        </p:nvSpPr>
        <p:spPr>
          <a:xfrm>
            <a:off x="4018318" y="4621722"/>
            <a:ext cx="365760" cy="38317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0.50</a:t>
            </a:r>
            <a:endParaRPr lang="en-US" sz="1000" dirty="0"/>
          </a:p>
        </p:txBody>
      </p:sp>
      <p:sp>
        <p:nvSpPr>
          <p:cNvPr id="42" name="Oval 41"/>
          <p:cNvSpPr/>
          <p:nvPr/>
        </p:nvSpPr>
        <p:spPr>
          <a:xfrm>
            <a:off x="5182091" y="4621722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0.75</a:t>
            </a:r>
            <a:endParaRPr lang="en-US" sz="1000" dirty="0"/>
          </a:p>
        </p:txBody>
      </p:sp>
      <p:cxnSp>
        <p:nvCxnSpPr>
          <p:cNvPr id="45" name="Straight Arrow Connector 44"/>
          <p:cNvCxnSpPr>
            <a:stCxn id="39" idx="6"/>
            <a:endCxn id="40" idx="2"/>
          </p:cNvCxnSpPr>
          <p:nvPr/>
        </p:nvCxnSpPr>
        <p:spPr>
          <a:xfrm>
            <a:off x="2192874" y="4813311"/>
            <a:ext cx="631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340171" y="4410100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47" name="Straight Arrow Connector 46"/>
          <p:cNvCxnSpPr>
            <a:stCxn id="40" idx="6"/>
            <a:endCxn id="41" idx="2"/>
          </p:cNvCxnSpPr>
          <p:nvPr/>
        </p:nvCxnSpPr>
        <p:spPr>
          <a:xfrm>
            <a:off x="3190185" y="4813311"/>
            <a:ext cx="82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326541" y="4410100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4384078" y="4806662"/>
            <a:ext cx="82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520434" y="4403451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51" name="Arc 50"/>
          <p:cNvSpPr/>
          <p:nvPr/>
        </p:nvSpPr>
        <p:spPr>
          <a:xfrm rot="1384262">
            <a:off x="5358982" y="4405825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5182091" y="4080585"/>
            <a:ext cx="94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q, f, d</a:t>
            </a:r>
            <a:endParaRPr lang="en-US" dirty="0"/>
          </a:p>
        </p:txBody>
      </p:sp>
      <p:cxnSp>
        <p:nvCxnSpPr>
          <p:cNvPr id="55" name="Elbow Connector 54"/>
          <p:cNvCxnSpPr>
            <a:stCxn id="39" idx="5"/>
            <a:endCxn id="41" idx="4"/>
          </p:cNvCxnSpPr>
          <p:nvPr/>
        </p:nvCxnSpPr>
        <p:spPr>
          <a:xfrm rot="16200000" flipH="1">
            <a:off x="3142197" y="3945897"/>
            <a:ext cx="56115" cy="2061888"/>
          </a:xfrm>
          <a:prstGeom prst="bentConnector3">
            <a:avLst>
              <a:gd name="adj1" fmla="val 507378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100066" y="5147294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f</a:t>
            </a:r>
            <a:endParaRPr lang="en-US" dirty="0">
              <a:solidFill>
                <a:schemeClr val="accent5"/>
              </a:solidFill>
            </a:endParaRPr>
          </a:p>
        </p:txBody>
      </p:sp>
      <p:cxnSp>
        <p:nvCxnSpPr>
          <p:cNvPr id="59" name="Elbow Connector 58"/>
          <p:cNvCxnSpPr>
            <a:stCxn id="39" idx="7"/>
            <a:endCxn id="42" idx="1"/>
          </p:cNvCxnSpPr>
          <p:nvPr/>
        </p:nvCxnSpPr>
        <p:spPr>
          <a:xfrm rot="5400000" flipH="1" flipV="1">
            <a:off x="3687482" y="3129665"/>
            <a:ext cx="12700" cy="3096345"/>
          </a:xfrm>
          <a:prstGeom prst="bentConnector3">
            <a:avLst>
              <a:gd name="adj1" fmla="val 2241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526660" y="4126651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cxnSp>
        <p:nvCxnSpPr>
          <p:cNvPr id="61" name="Elbow Connector 60"/>
          <p:cNvCxnSpPr>
            <a:stCxn id="40" idx="0"/>
            <a:endCxn id="42" idx="1"/>
          </p:cNvCxnSpPr>
          <p:nvPr/>
        </p:nvCxnSpPr>
        <p:spPr>
          <a:xfrm rot="16200000" flipH="1">
            <a:off x="4093422" y="3535604"/>
            <a:ext cx="56115" cy="2228350"/>
          </a:xfrm>
          <a:prstGeom prst="bentConnector3">
            <a:avLst>
              <a:gd name="adj1" fmla="val -15247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555962" y="3479941"/>
            <a:ext cx="675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f, d</a:t>
            </a:r>
            <a:endParaRPr lang="en-US" dirty="0"/>
          </a:p>
        </p:txBody>
      </p:sp>
      <p:cxnSp>
        <p:nvCxnSpPr>
          <p:cNvPr id="63" name="Elbow Connector 62"/>
          <p:cNvCxnSpPr>
            <a:stCxn id="41" idx="7"/>
            <a:endCxn id="42" idx="1"/>
          </p:cNvCxnSpPr>
          <p:nvPr/>
        </p:nvCxnSpPr>
        <p:spPr>
          <a:xfrm rot="5400000" flipH="1" flipV="1">
            <a:off x="4783084" y="4225267"/>
            <a:ext cx="12700" cy="905141"/>
          </a:xfrm>
          <a:prstGeom prst="bentConnector3">
            <a:avLst>
              <a:gd name="adj1" fmla="val 88246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4506614" y="3209848"/>
            <a:ext cx="675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f, d</a:t>
            </a:r>
            <a:endParaRPr lang="en-US" dirty="0"/>
          </a:p>
        </p:txBody>
      </p:sp>
      <p:cxnSp>
        <p:nvCxnSpPr>
          <p:cNvPr id="69" name="Straight Arrow Connector 68"/>
          <p:cNvCxnSpPr>
            <a:endCxn id="39" idx="2"/>
          </p:cNvCxnSpPr>
          <p:nvPr/>
        </p:nvCxnSpPr>
        <p:spPr>
          <a:xfrm>
            <a:off x="1543467" y="4813310"/>
            <a:ext cx="283647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212567" y="4652201"/>
            <a:ext cx="307717" cy="33520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7458132" y="3526587"/>
                <a:ext cx="31612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[0, f]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[0.50,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 smtClean="0"/>
                  <a:t>]</a:t>
                </a: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132" y="3526587"/>
                <a:ext cx="316121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54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7039608" y="3895919"/>
            <a:ext cx="4185418" cy="1168061"/>
            <a:chOff x="7039608" y="3895919"/>
            <a:chExt cx="4185418" cy="1168061"/>
          </a:xfrm>
        </p:grpSpPr>
        <p:cxnSp>
          <p:nvCxnSpPr>
            <p:cNvPr id="66" name="Straight Arrow Connector 65"/>
            <p:cNvCxnSpPr>
              <a:stCxn id="67" idx="0"/>
            </p:cNvCxnSpPr>
            <p:nvPr/>
          </p:nvCxnSpPr>
          <p:spPr>
            <a:xfrm flipV="1">
              <a:off x="8024330" y="3895919"/>
              <a:ext cx="782958" cy="7987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7039608" y="4694648"/>
              <a:ext cx="19694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Not a final state</a:t>
              </a:r>
              <a:endParaRPr 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091426" y="4366291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Done with string</a:t>
              </a:r>
              <a:endParaRPr lang="en-US" dirty="0"/>
            </a:p>
          </p:txBody>
        </p:sp>
        <p:cxnSp>
          <p:nvCxnSpPr>
            <p:cNvPr id="71" name="Straight Arrow Connector 70"/>
            <p:cNvCxnSpPr>
              <a:stCxn id="68" idx="0"/>
            </p:cNvCxnSpPr>
            <p:nvPr/>
          </p:nvCxnSpPr>
          <p:spPr>
            <a:xfrm flipH="1" flipV="1">
              <a:off x="9297382" y="3895919"/>
              <a:ext cx="860844" cy="4703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Rectangle 71"/>
          <p:cNvSpPr/>
          <p:nvPr/>
        </p:nvSpPr>
        <p:spPr>
          <a:xfrm>
            <a:off x="8698100" y="5200665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Reject!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87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7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8301" y="516388"/>
            <a:ext cx="7894320" cy="928695"/>
          </a:xfrm>
        </p:spPr>
        <p:txBody>
          <a:bodyPr/>
          <a:lstStyle/>
          <a:p>
            <a:r>
              <a:rPr lang="en-US" dirty="0" smtClean="0"/>
              <a:t>Example 1 – Finite Automaton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678577"/>
            <a:ext cx="10058400" cy="3931920"/>
          </a:xfrm>
        </p:spPr>
        <p:txBody>
          <a:bodyPr/>
          <a:lstStyle/>
          <a:p>
            <a:r>
              <a:rPr lang="en-US" dirty="0" smtClean="0"/>
              <a:t>Consider the state diagram of finite automaton </a:t>
            </a:r>
            <a:r>
              <a:rPr lang="en-US" i="1" dirty="0" smtClean="0"/>
              <a:t>M</a:t>
            </a:r>
            <a:r>
              <a:rPr lang="en-US" baseline="-25000" dirty="0" smtClean="0"/>
              <a:t>1</a:t>
            </a:r>
          </a:p>
          <a:p>
            <a:pPr lvl="1">
              <a:spcBef>
                <a:spcPts val="1800"/>
              </a:spcBef>
            </a:pPr>
            <a:r>
              <a:rPr lang="en-US" dirty="0" smtClean="0"/>
              <a:t>What is the formal description of </a:t>
            </a:r>
            <a:r>
              <a:rPr lang="en-US" i="1" dirty="0" smtClean="0"/>
              <a:t>M</a:t>
            </a:r>
            <a:r>
              <a:rPr lang="en-US" baseline="-25000" dirty="0" smtClean="0"/>
              <a:t>1 </a:t>
            </a:r>
            <a:r>
              <a:rPr lang="en-US" dirty="0" smtClean="0"/>
              <a:t>?</a:t>
            </a:r>
            <a:endParaRPr lang="en-US" baseline="-25000" dirty="0"/>
          </a:p>
          <a:p>
            <a:pPr lvl="1">
              <a:spcBef>
                <a:spcPts val="1800"/>
              </a:spcBef>
            </a:pPr>
            <a:r>
              <a:rPr lang="en-US" dirty="0"/>
              <a:t>What is the </a:t>
            </a:r>
            <a:r>
              <a:rPr lang="en-US" dirty="0" smtClean="0"/>
              <a:t>language recognized by </a:t>
            </a:r>
            <a:r>
              <a:rPr lang="en-US" i="1" dirty="0" smtClean="0"/>
              <a:t>M</a:t>
            </a:r>
            <a:r>
              <a:rPr lang="en-US" baseline="-25000" dirty="0" smtClean="0"/>
              <a:t>1 </a:t>
            </a:r>
            <a:r>
              <a:rPr lang="en-US" dirty="0"/>
              <a:t>?</a:t>
            </a:r>
            <a:endParaRPr lang="en-US" baseline="-25000" dirty="0"/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066800" y="3535680"/>
                <a:ext cx="5717177" cy="24209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100000"/>
                  </a:lnSpc>
                  <a:spcBef>
                    <a:spcPts val="900"/>
                  </a:spcBef>
                  <a:spcAft>
                    <a:spcPts val="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74320" lvl="1" indent="0">
                  <a:buNone/>
                </a:pPr>
                <a:r>
                  <a:rPr lang="en-US" dirty="0" smtClean="0"/>
                  <a:t>M</a:t>
                </a:r>
                <a:r>
                  <a:rPr lang="en-US" baseline="-25000" dirty="0"/>
                  <a:t>1 </a:t>
                </a:r>
                <a:r>
                  <a:rPr lang="en-US" baseline="-25000" dirty="0" smtClean="0"/>
                  <a:t>= </a:t>
                </a:r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, where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 smtClean="0"/>
                  <a:t> ={q</a:t>
                </a:r>
                <a:r>
                  <a:rPr lang="en-US" baseline="-25000" dirty="0" smtClean="0"/>
                  <a:t>0</a:t>
                </a:r>
                <a:r>
                  <a:rPr lang="en-US" dirty="0" smtClean="0"/>
                  <a:t>, q</a:t>
                </a:r>
                <a:r>
                  <a:rPr lang="en-US" baseline="-25000" dirty="0" smtClean="0"/>
                  <a:t>1</a:t>
                </a:r>
                <a:r>
                  <a:rPr lang="en-US" dirty="0" smtClean="0"/>
                  <a:t>}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 smtClean="0"/>
                  <a:t> ={0, 1}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 smtClean="0"/>
                  <a:t>q</a:t>
                </a:r>
                <a:r>
                  <a:rPr lang="en-US" baseline="-25000" dirty="0" smtClean="0"/>
                  <a:t>0</a:t>
                </a:r>
                <a:endParaRPr lang="en-US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m:rPr>
                        <m:nor/>
                      </m:rPr>
                      <a:rPr lang="en-US" dirty="0"/>
                      <m:t>q</m:t>
                    </m:r>
                    <m:r>
                      <a:rPr lang="en-US" b="0" i="1" baseline="-25000" dirty="0" smtClean="0">
                        <a:latin typeface="Cambria Math"/>
                      </a:rPr>
                      <m:t>1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 = 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3535680"/>
                <a:ext cx="5717177" cy="2420983"/>
              </a:xfrm>
              <a:prstGeom prst="rect">
                <a:avLst/>
              </a:prstGeom>
              <a:blipFill rotWithShape="1">
                <a:blip r:embed="rId3"/>
                <a:stretch>
                  <a:fillRect t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221073"/>
              </p:ext>
            </p:extLst>
          </p:nvPr>
        </p:nvGraphicFramePr>
        <p:xfrm>
          <a:off x="2267132" y="4986866"/>
          <a:ext cx="1396365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65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5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q</a:t>
                      </a:r>
                      <a:r>
                        <a:rPr lang="en-US" baseline="-25000" dirty="0" smtClean="0"/>
                        <a:t>0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</a:t>
                      </a:r>
                      <a:r>
                        <a:rPr lang="en-US" baseline="-25000" dirty="0" smtClean="0"/>
                        <a:t>0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q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</a:t>
                      </a:r>
                      <a:r>
                        <a:rPr lang="en-US" baseline="-25000" dirty="0" smtClean="0"/>
                        <a:t>0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7489373" y="3535679"/>
            <a:ext cx="3326674" cy="2420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>
              <a:buNone/>
            </a:pPr>
            <a:r>
              <a:rPr lang="en-US" dirty="0" smtClean="0"/>
              <a:t>Accepted strings</a:t>
            </a:r>
            <a:endParaRPr lang="en-US" dirty="0"/>
          </a:p>
          <a:p>
            <a:pPr lvl="2"/>
            <a:r>
              <a:rPr lang="en-US" dirty="0" smtClean="0"/>
              <a:t>01011</a:t>
            </a:r>
            <a:endParaRPr lang="en-US" dirty="0"/>
          </a:p>
          <a:p>
            <a:pPr lvl="2"/>
            <a:r>
              <a:rPr lang="en-US" dirty="0" smtClean="0"/>
              <a:t>1</a:t>
            </a:r>
          </a:p>
          <a:p>
            <a:pPr lvl="2"/>
            <a:r>
              <a:rPr lang="en-US" dirty="0" smtClean="0"/>
              <a:t>01101</a:t>
            </a:r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r>
              <a:rPr lang="en-US" dirty="0" smtClean="0"/>
              <a:t>L(</a:t>
            </a:r>
            <a:r>
              <a:rPr lang="en-US" i="1" dirty="0" smtClean="0"/>
              <a:t>M</a:t>
            </a:r>
            <a:r>
              <a:rPr lang="en-US" baseline="-25000" dirty="0"/>
              <a:t>1</a:t>
            </a:r>
            <a:r>
              <a:rPr lang="en-US" dirty="0" smtClean="0"/>
              <a:t>) = {</a:t>
            </a:r>
            <a:r>
              <a:rPr lang="en-US" i="1" dirty="0" err="1" smtClean="0"/>
              <a:t>w</a:t>
            </a:r>
            <a:r>
              <a:rPr lang="en-US" dirty="0" err="1" smtClean="0"/>
              <a:t>|</a:t>
            </a:r>
            <a:r>
              <a:rPr lang="en-US" i="1" dirty="0" err="1" smtClean="0"/>
              <a:t>w</a:t>
            </a:r>
            <a:r>
              <a:rPr lang="en-US" dirty="0" smtClean="0"/>
              <a:t> ends with a 1}</a:t>
            </a:r>
          </a:p>
        </p:txBody>
      </p:sp>
      <p:sp>
        <p:nvSpPr>
          <p:cNvPr id="8" name="Oval 7"/>
          <p:cNvSpPr/>
          <p:nvPr/>
        </p:nvSpPr>
        <p:spPr>
          <a:xfrm>
            <a:off x="8412480" y="2386149"/>
            <a:ext cx="409303" cy="409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/>
              <a:t>q</a:t>
            </a:r>
            <a:r>
              <a:rPr lang="en-US" sz="1400" baseline="-25000" dirty="0" smtClean="0"/>
              <a:t>0</a:t>
            </a:r>
            <a:endParaRPr lang="en-US" sz="1400" baseline="-25000" dirty="0"/>
          </a:p>
        </p:txBody>
      </p:sp>
      <p:sp>
        <p:nvSpPr>
          <p:cNvPr id="9" name="Oval 8"/>
          <p:cNvSpPr/>
          <p:nvPr/>
        </p:nvSpPr>
        <p:spPr>
          <a:xfrm>
            <a:off x="10019211" y="2401389"/>
            <a:ext cx="409303" cy="409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045337" y="2430701"/>
            <a:ext cx="352697" cy="345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/>
              <a:t>q</a:t>
            </a:r>
            <a:r>
              <a:rPr lang="en-US" sz="1400" baseline="-25000" dirty="0"/>
              <a:t>1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173505" y="2588127"/>
            <a:ext cx="225912" cy="2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7"/>
            <a:endCxn id="9" idx="1"/>
          </p:cNvCxnSpPr>
          <p:nvPr/>
        </p:nvCxnSpPr>
        <p:spPr>
          <a:xfrm>
            <a:off x="8761842" y="2446090"/>
            <a:ext cx="1317310" cy="1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3"/>
            <a:endCxn id="8" idx="5"/>
          </p:cNvCxnSpPr>
          <p:nvPr/>
        </p:nvCxnSpPr>
        <p:spPr>
          <a:xfrm flipH="1" flipV="1">
            <a:off x="8761842" y="2735510"/>
            <a:ext cx="1317310" cy="1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322525" y="2129647"/>
            <a:ext cx="18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345316" y="2735510"/>
            <a:ext cx="18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Arc 21"/>
          <p:cNvSpPr/>
          <p:nvPr/>
        </p:nvSpPr>
        <p:spPr>
          <a:xfrm rot="1384262">
            <a:off x="8525999" y="2222129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c 22"/>
          <p:cNvSpPr/>
          <p:nvPr/>
        </p:nvSpPr>
        <p:spPr>
          <a:xfrm rot="1384262">
            <a:off x="10145812" y="2222129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418380" y="1936219"/>
            <a:ext cx="18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127948" y="1915357"/>
            <a:ext cx="18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34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9602" y="634430"/>
            <a:ext cx="7620000" cy="933113"/>
          </a:xfrm>
        </p:spPr>
        <p:txBody>
          <a:bodyPr/>
          <a:lstStyle/>
          <a:p>
            <a:r>
              <a:rPr lang="en-US" dirty="0" smtClean="0"/>
              <a:t>Example 2 - Finite Automaton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752068"/>
            <a:ext cx="10058400" cy="3931920"/>
          </a:xfrm>
        </p:spPr>
        <p:txBody>
          <a:bodyPr/>
          <a:lstStyle/>
          <a:p>
            <a:r>
              <a:rPr lang="en-US" dirty="0" smtClean="0"/>
              <a:t>Consider the state diagram of finite automaton </a:t>
            </a:r>
            <a:r>
              <a:rPr lang="en-US" i="1" dirty="0" smtClean="0"/>
              <a:t>M</a:t>
            </a:r>
            <a:r>
              <a:rPr lang="en-US" baseline="-25000" dirty="0" smtClean="0"/>
              <a:t>2</a:t>
            </a:r>
          </a:p>
          <a:p>
            <a:pPr lvl="1">
              <a:spcBef>
                <a:spcPts val="1800"/>
              </a:spcBef>
            </a:pPr>
            <a:r>
              <a:rPr lang="en-US" dirty="0" smtClean="0"/>
              <a:t>What is the formal description of </a:t>
            </a:r>
            <a:r>
              <a:rPr lang="en-US" i="1" dirty="0" smtClean="0"/>
              <a:t>M</a:t>
            </a:r>
            <a:r>
              <a:rPr lang="en-US" baseline="-25000" dirty="0" smtClean="0"/>
              <a:t>2 </a:t>
            </a:r>
            <a:r>
              <a:rPr lang="en-US" dirty="0" smtClean="0"/>
              <a:t>?</a:t>
            </a:r>
            <a:endParaRPr lang="en-US" baseline="-25000" dirty="0"/>
          </a:p>
          <a:p>
            <a:pPr lvl="1">
              <a:spcBef>
                <a:spcPts val="1800"/>
              </a:spcBef>
            </a:pPr>
            <a:r>
              <a:rPr lang="en-US" dirty="0"/>
              <a:t>What is the </a:t>
            </a:r>
            <a:r>
              <a:rPr lang="en-US" dirty="0" smtClean="0"/>
              <a:t>language recognized by </a:t>
            </a:r>
            <a:r>
              <a:rPr lang="en-US" i="1" dirty="0" smtClean="0"/>
              <a:t>M</a:t>
            </a:r>
            <a:r>
              <a:rPr lang="en-US" baseline="-25000" dirty="0" smtClean="0"/>
              <a:t>2 </a:t>
            </a:r>
            <a:r>
              <a:rPr lang="en-US" dirty="0"/>
              <a:t>?</a:t>
            </a:r>
            <a:endParaRPr lang="en-US" baseline="-25000" dirty="0"/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066800" y="3535680"/>
                <a:ext cx="5717177" cy="24209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100000"/>
                  </a:lnSpc>
                  <a:spcBef>
                    <a:spcPts val="900"/>
                  </a:spcBef>
                  <a:spcAft>
                    <a:spcPts val="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74320" lvl="1" indent="0">
                  <a:buNone/>
                </a:pPr>
                <a:r>
                  <a:rPr lang="en-US" dirty="0" smtClean="0"/>
                  <a:t>M</a:t>
                </a:r>
                <a:r>
                  <a:rPr lang="en-US" baseline="-25000" dirty="0" smtClean="0"/>
                  <a:t>2 = </a:t>
                </a:r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, where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 smtClean="0"/>
                  <a:t> ={q</a:t>
                </a:r>
                <a:r>
                  <a:rPr lang="en-US" baseline="-25000" dirty="0" smtClean="0"/>
                  <a:t>0</a:t>
                </a:r>
                <a:r>
                  <a:rPr lang="en-US" dirty="0" smtClean="0"/>
                  <a:t>, q</a:t>
                </a:r>
                <a:r>
                  <a:rPr lang="en-US" baseline="-25000" dirty="0" smtClean="0"/>
                  <a:t>1</a:t>
                </a:r>
                <a:r>
                  <a:rPr lang="en-US" dirty="0" smtClean="0"/>
                  <a:t>}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 smtClean="0"/>
                  <a:t> ={0, 1}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 smtClean="0"/>
                  <a:t>q</a:t>
                </a:r>
                <a:r>
                  <a:rPr lang="en-US" baseline="-25000" dirty="0" smtClean="0"/>
                  <a:t>0</a:t>
                </a:r>
                <a:endParaRPr lang="en-US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m:rPr>
                        <m:nor/>
                      </m:rPr>
                      <a:rPr lang="en-US" dirty="0"/>
                      <m:t>q</m:t>
                    </m:r>
                    <m:r>
                      <m:rPr>
                        <m:nor/>
                      </m:rPr>
                      <a:rPr lang="en-US" b="0" i="0" baseline="-25000" dirty="0" smtClean="0"/>
                      <m:t>0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 = 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3535680"/>
                <a:ext cx="5717177" cy="2420983"/>
              </a:xfrm>
              <a:prstGeom prst="rect">
                <a:avLst/>
              </a:prstGeom>
              <a:blipFill rotWithShape="0">
                <a:blip r:embed="rId3"/>
                <a:stretch>
                  <a:fillRect t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67132" y="4986866"/>
          <a:ext cx="1396365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65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5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q</a:t>
                      </a:r>
                      <a:r>
                        <a:rPr lang="en-US" baseline="-25000" dirty="0" smtClean="0"/>
                        <a:t>0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</a:t>
                      </a:r>
                      <a:r>
                        <a:rPr lang="en-US" baseline="-25000" dirty="0" smtClean="0"/>
                        <a:t>0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q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</a:t>
                      </a:r>
                      <a:r>
                        <a:rPr lang="en-US" baseline="-25000" dirty="0" smtClean="0"/>
                        <a:t>0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7489373" y="3535679"/>
                <a:ext cx="3326674" cy="24209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100000"/>
                  </a:lnSpc>
                  <a:spcBef>
                    <a:spcPts val="900"/>
                  </a:spcBef>
                  <a:spcAft>
                    <a:spcPts val="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74320" lvl="1" indent="0">
                  <a:buNone/>
                </a:pPr>
                <a:r>
                  <a:rPr lang="en-US" dirty="0" smtClean="0"/>
                  <a:t>Accepted strings</a:t>
                </a:r>
                <a:endParaRPr lang="en-US" dirty="0"/>
              </a:p>
              <a:p>
                <a:pPr lvl="2"/>
                <a:r>
                  <a:rPr lang="en-US" dirty="0" smtClean="0"/>
                  <a:t>0</a:t>
                </a:r>
                <a:endParaRPr lang="en-US" dirty="0"/>
              </a:p>
              <a:p>
                <a:pPr lvl="2"/>
                <a:r>
                  <a:rPr lang="en-US" dirty="0" smtClean="0"/>
                  <a:t>01011100</a:t>
                </a:r>
              </a:p>
              <a:p>
                <a:pPr lvl="2"/>
                <a:r>
                  <a:rPr lang="en-US" dirty="0" smtClean="0"/>
                  <a:t>0110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marL="274320" lvl="1" indent="0">
                  <a:buNone/>
                </a:pPr>
                <a:endParaRPr lang="en-US" dirty="0" smtClean="0"/>
              </a:p>
              <a:p>
                <a:pPr marL="274320" lvl="1" indent="0">
                  <a:buNone/>
                </a:pPr>
                <a:r>
                  <a:rPr lang="en-US" dirty="0" smtClean="0"/>
                  <a:t>L(</a:t>
                </a:r>
                <a:r>
                  <a:rPr lang="en-US" i="1" dirty="0" smtClean="0"/>
                  <a:t>M</a:t>
                </a:r>
                <a:r>
                  <a:rPr lang="en-US" baseline="-25000" dirty="0" smtClean="0"/>
                  <a:t>2</a:t>
                </a:r>
                <a:r>
                  <a:rPr lang="en-US" dirty="0" smtClean="0"/>
                  <a:t>) = {</a:t>
                </a:r>
                <a:r>
                  <a:rPr lang="en-US" i="1" dirty="0" err="1" smtClean="0"/>
                  <a:t>w</a:t>
                </a:r>
                <a:r>
                  <a:rPr lang="en-US" dirty="0" err="1" smtClean="0"/>
                  <a:t>|</a:t>
                </a:r>
                <a:r>
                  <a:rPr lang="en-US" i="1" dirty="0" err="1" smtClean="0"/>
                  <a:t>w</a:t>
                </a:r>
                <a:r>
                  <a:rPr lang="en-US" dirty="0" smtClean="0"/>
                  <a:t> ends with a 0 or 	is the empty string}</a:t>
                </a: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9373" y="3535679"/>
                <a:ext cx="3326674" cy="2420983"/>
              </a:xfrm>
              <a:prstGeom prst="rect">
                <a:avLst/>
              </a:prstGeom>
              <a:blipFill rotWithShape="1">
                <a:blip r:embed="rId4"/>
                <a:stretch>
                  <a:fillRect t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8412480" y="2386149"/>
            <a:ext cx="409303" cy="409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/>
              <a:t>q</a:t>
            </a:r>
            <a:r>
              <a:rPr lang="en-US" sz="1400" baseline="-25000" dirty="0" smtClean="0"/>
              <a:t>1</a:t>
            </a:r>
            <a:endParaRPr lang="en-US" sz="1400" baseline="-25000" dirty="0"/>
          </a:p>
        </p:txBody>
      </p:sp>
      <p:sp>
        <p:nvSpPr>
          <p:cNvPr id="9" name="Oval 8"/>
          <p:cNvSpPr/>
          <p:nvPr/>
        </p:nvSpPr>
        <p:spPr>
          <a:xfrm>
            <a:off x="10019211" y="2401389"/>
            <a:ext cx="409303" cy="409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045337" y="2430701"/>
            <a:ext cx="352697" cy="345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/>
              <a:t>q</a:t>
            </a:r>
            <a:r>
              <a:rPr lang="en-US" sz="1400" baseline="-25000" dirty="0" smtClean="0"/>
              <a:t>0</a:t>
            </a:r>
            <a:endParaRPr lang="en-US" sz="1400" baseline="-25000" dirty="0"/>
          </a:p>
        </p:txBody>
      </p:sp>
      <p:cxnSp>
        <p:nvCxnSpPr>
          <p:cNvPr id="14" name="Straight Arrow Connector 13"/>
          <p:cNvCxnSpPr>
            <a:endCxn id="9" idx="6"/>
          </p:cNvCxnSpPr>
          <p:nvPr/>
        </p:nvCxnSpPr>
        <p:spPr>
          <a:xfrm flipH="1">
            <a:off x="10428514" y="2603615"/>
            <a:ext cx="195944" cy="2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7"/>
            <a:endCxn id="9" idx="1"/>
          </p:cNvCxnSpPr>
          <p:nvPr/>
        </p:nvCxnSpPr>
        <p:spPr>
          <a:xfrm>
            <a:off x="8761842" y="2446090"/>
            <a:ext cx="1317310" cy="1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3"/>
            <a:endCxn id="8" idx="5"/>
          </p:cNvCxnSpPr>
          <p:nvPr/>
        </p:nvCxnSpPr>
        <p:spPr>
          <a:xfrm flipH="1" flipV="1">
            <a:off x="8761842" y="2735510"/>
            <a:ext cx="1317310" cy="1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322525" y="2129647"/>
            <a:ext cx="18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345316" y="2735510"/>
            <a:ext cx="18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2" name="Arc 21"/>
          <p:cNvSpPr/>
          <p:nvPr/>
        </p:nvSpPr>
        <p:spPr>
          <a:xfrm rot="1384262">
            <a:off x="8525999" y="2222129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c 22"/>
          <p:cNvSpPr/>
          <p:nvPr/>
        </p:nvSpPr>
        <p:spPr>
          <a:xfrm rot="1384262">
            <a:off x="10145812" y="2222129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418380" y="1936219"/>
            <a:ext cx="18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127948" y="1915357"/>
            <a:ext cx="18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54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75963"/>
          </a:xfrm>
        </p:spPr>
        <p:txBody>
          <a:bodyPr/>
          <a:lstStyle/>
          <a:p>
            <a:r>
              <a:rPr lang="en-US" dirty="0" smtClean="0"/>
              <a:t>A Snack Machine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820636"/>
            <a:ext cx="7136674" cy="4343400"/>
          </a:xfrm>
        </p:spPr>
        <p:txBody>
          <a:bodyPr>
            <a:normAutofit/>
          </a:bodyPr>
          <a:lstStyle/>
          <a:p>
            <a:r>
              <a:rPr lang="en-US" dirty="0" smtClean="0"/>
              <a:t>Assumptions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Every item costs 75 cents</a:t>
            </a:r>
          </a:p>
          <a:p>
            <a:pPr lvl="1"/>
            <a:endParaRPr lang="en-US" dirty="0" smtClean="0"/>
          </a:p>
          <a:p>
            <a:pPr lvl="1">
              <a:spcBef>
                <a:spcPts val="0"/>
              </a:spcBef>
            </a:pPr>
            <a:r>
              <a:rPr lang="en-US" dirty="0" smtClean="0"/>
              <a:t>This machine takes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Quarters (</a:t>
            </a:r>
            <a:r>
              <a:rPr lang="en-US" dirty="0" smtClean="0">
                <a:solidFill>
                  <a:schemeClr val="accent2"/>
                </a:solidFill>
              </a:rPr>
              <a:t>q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Fifty cent coins (</a:t>
            </a:r>
            <a:r>
              <a:rPr lang="en-US" dirty="0" smtClean="0">
                <a:solidFill>
                  <a:schemeClr val="accent2"/>
                </a:solidFill>
              </a:rPr>
              <a:t>f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One dollar coins (</a:t>
            </a:r>
            <a:r>
              <a:rPr lang="en-US" dirty="0" smtClean="0">
                <a:solidFill>
                  <a:schemeClr val="accent2"/>
                </a:solidFill>
              </a:rPr>
              <a:t>d</a:t>
            </a:r>
            <a:r>
              <a:rPr lang="en-US" dirty="0" smtClean="0"/>
              <a:t>)</a:t>
            </a:r>
          </a:p>
          <a:p>
            <a:pPr lvl="2"/>
            <a:endParaRPr lang="en-US" dirty="0" smtClean="0"/>
          </a:p>
          <a:p>
            <a:pPr lvl="1">
              <a:spcBef>
                <a:spcPts val="0"/>
              </a:spcBef>
            </a:pPr>
            <a:r>
              <a:rPr lang="en-US" dirty="0" smtClean="0"/>
              <a:t>After 75 cents are deposited, the user can push the button “Item” (</a:t>
            </a:r>
            <a:r>
              <a:rPr lang="en-US" dirty="0" smtClean="0">
                <a:solidFill>
                  <a:schemeClr val="accent2"/>
                </a:solidFill>
              </a:rPr>
              <a:t>b</a:t>
            </a:r>
            <a:r>
              <a:rPr lang="en-US" dirty="0" smtClean="0"/>
              <a:t>) 	and the machine resets</a:t>
            </a:r>
          </a:p>
          <a:p>
            <a:pPr lvl="1"/>
            <a:endParaRPr lang="en-US" dirty="0" smtClean="0"/>
          </a:p>
          <a:p>
            <a:pPr lvl="1">
              <a:spcBef>
                <a:spcPts val="0"/>
              </a:spcBef>
            </a:pPr>
            <a:r>
              <a:rPr lang="en-US" dirty="0" smtClean="0"/>
              <a:t>The machine does not give change for inputs higher than 75 cents</a:t>
            </a:r>
          </a:p>
          <a:p>
            <a:pPr lvl="1"/>
            <a:endParaRPr lang="en-US" dirty="0" smtClean="0"/>
          </a:p>
          <a:p>
            <a:pPr lvl="1">
              <a:spcBef>
                <a:spcPts val="0"/>
              </a:spcBef>
            </a:pPr>
            <a:r>
              <a:rPr lang="en-US" dirty="0" smtClean="0"/>
              <a:t>Items never run out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036" y="2103120"/>
            <a:ext cx="1872164" cy="321881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23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0662" y="536462"/>
            <a:ext cx="6909707" cy="1014756"/>
          </a:xfrm>
        </p:spPr>
        <p:txBody>
          <a:bodyPr/>
          <a:lstStyle/>
          <a:p>
            <a:r>
              <a:rPr lang="en-US" dirty="0" smtClean="0"/>
              <a:t>Complementing Languages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9457" y="1840210"/>
                <a:ext cx="10058400" cy="3931920"/>
              </a:xfrm>
            </p:spPr>
            <p:txBody>
              <a:bodyPr/>
              <a:lstStyle/>
              <a:p>
                <a:r>
                  <a:rPr lang="en-US" dirty="0" smtClean="0"/>
                  <a:t>By swapping final states and non-final states of </a:t>
                </a:r>
                <a:r>
                  <a:rPr lang="en-US" i="1" dirty="0" smtClean="0"/>
                  <a:t>M</a:t>
                </a:r>
                <a:r>
                  <a:rPr lang="en-US" i="1" baseline="-25000" dirty="0" smtClean="0"/>
                  <a:t>1</a:t>
                </a:r>
                <a:r>
                  <a:rPr lang="en-US" dirty="0" smtClean="0"/>
                  <a:t>, we get a new finite automaton </a:t>
                </a:r>
                <a:r>
                  <a:rPr lang="en-US" i="1" dirty="0" smtClean="0"/>
                  <a:t>M</a:t>
                </a:r>
                <a:r>
                  <a:rPr lang="en-US" i="1" baseline="-25000" dirty="0" smtClean="0"/>
                  <a:t>2</a:t>
                </a:r>
                <a:r>
                  <a:rPr lang="en-US" dirty="0" smtClean="0"/>
                  <a:t>, such 	that </a:t>
                </a:r>
                <a:r>
                  <a:rPr lang="en-US" i="1" dirty="0" smtClean="0"/>
                  <a:t>L</a:t>
                </a:r>
                <a:r>
                  <a:rPr lang="en-US" dirty="0" smtClean="0"/>
                  <a:t>(</a:t>
                </a:r>
                <a:r>
                  <a:rPr lang="en-US" i="1" dirty="0" smtClean="0"/>
                  <a:t>M</a:t>
                </a:r>
                <a:r>
                  <a:rPr lang="en-US" i="1" baseline="-25000" dirty="0" smtClean="0"/>
                  <a:t>2</a:t>
                </a:r>
                <a:r>
                  <a:rPr lang="en-US" dirty="0" smtClean="0"/>
                  <a:t>)</a:t>
                </a:r>
                <a:r>
                  <a:rPr lang="en-US" i="1" dirty="0" smtClean="0"/>
                  <a:t>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i="1" dirty="0"/>
                          <m:t>L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i="1" dirty="0"/>
                          <m:t>M</m:t>
                        </m:r>
                        <m:r>
                          <m:rPr>
                            <m:nor/>
                          </m:rPr>
                          <a:rPr lang="en-US" i="1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</m:e>
                    </m:acc>
                  </m:oMath>
                </a14:m>
                <a:r>
                  <a:rPr lang="en-US" dirty="0" smtClean="0"/>
                  <a:t>, i.e.,  the complement of L(</a:t>
                </a:r>
                <a:r>
                  <a:rPr lang="en-US" i="1" dirty="0" smtClean="0"/>
                  <a:t>M</a:t>
                </a:r>
                <a:r>
                  <a:rPr lang="en-US" baseline="-25000" dirty="0" smtClean="0"/>
                  <a:t>1</a:t>
                </a:r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9457" y="1840210"/>
                <a:ext cx="10058400" cy="3931920"/>
              </a:xfrm>
              <a:blipFill rotWithShape="1">
                <a:blip r:embed="rId2"/>
                <a:stretch>
                  <a:fillRect l="-364" t="-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/>
          <p:cNvSpPr/>
          <p:nvPr/>
        </p:nvSpPr>
        <p:spPr>
          <a:xfrm>
            <a:off x="3048000" y="3999412"/>
            <a:ext cx="409303" cy="409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/>
              <a:t>q</a:t>
            </a:r>
            <a:r>
              <a:rPr lang="en-US" sz="1400" baseline="-25000" dirty="0" smtClean="0"/>
              <a:t>0</a:t>
            </a:r>
            <a:endParaRPr lang="en-US" sz="1400" baseline="-25000" dirty="0"/>
          </a:p>
        </p:txBody>
      </p:sp>
      <p:sp>
        <p:nvSpPr>
          <p:cNvPr id="17" name="Oval 16"/>
          <p:cNvSpPr/>
          <p:nvPr/>
        </p:nvSpPr>
        <p:spPr>
          <a:xfrm>
            <a:off x="4654731" y="4014652"/>
            <a:ext cx="409303" cy="409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680857" y="4043964"/>
            <a:ext cx="352697" cy="345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/>
              <a:t>q</a:t>
            </a:r>
            <a:r>
              <a:rPr lang="en-US" sz="1400" baseline="-25000" dirty="0"/>
              <a:t>1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809025" y="4201390"/>
            <a:ext cx="225912" cy="2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6" idx="7"/>
            <a:endCxn id="17" idx="1"/>
          </p:cNvCxnSpPr>
          <p:nvPr/>
        </p:nvCxnSpPr>
        <p:spPr>
          <a:xfrm>
            <a:off x="3397362" y="4059353"/>
            <a:ext cx="1317310" cy="1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3"/>
            <a:endCxn id="16" idx="5"/>
          </p:cNvCxnSpPr>
          <p:nvPr/>
        </p:nvCxnSpPr>
        <p:spPr>
          <a:xfrm flipH="1" flipV="1">
            <a:off x="3397362" y="4348773"/>
            <a:ext cx="1317310" cy="1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58045" y="3742910"/>
            <a:ext cx="18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980836" y="4348773"/>
            <a:ext cx="18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4" name="Arc 23"/>
          <p:cNvSpPr/>
          <p:nvPr/>
        </p:nvSpPr>
        <p:spPr>
          <a:xfrm rot="1384262">
            <a:off x="3161519" y="3835392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Arc 24"/>
          <p:cNvSpPr/>
          <p:nvPr/>
        </p:nvSpPr>
        <p:spPr>
          <a:xfrm rot="1384262">
            <a:off x="4781332" y="3835392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053900" y="3549482"/>
            <a:ext cx="18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763468" y="3528620"/>
            <a:ext cx="18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7171519" y="3986347"/>
            <a:ext cx="409303" cy="409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baseline="-25000" dirty="0"/>
          </a:p>
        </p:txBody>
      </p:sp>
      <p:sp>
        <p:nvSpPr>
          <p:cNvPr id="29" name="Oval 28"/>
          <p:cNvSpPr/>
          <p:nvPr/>
        </p:nvSpPr>
        <p:spPr>
          <a:xfrm>
            <a:off x="8778250" y="4001587"/>
            <a:ext cx="409303" cy="409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q</a:t>
            </a:r>
            <a:r>
              <a:rPr lang="en-US" baseline="-25000" dirty="0" smtClean="0"/>
              <a:t>1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6932544" y="4188325"/>
            <a:ext cx="225912" cy="2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8" idx="7"/>
            <a:endCxn id="29" idx="1"/>
          </p:cNvCxnSpPr>
          <p:nvPr/>
        </p:nvCxnSpPr>
        <p:spPr>
          <a:xfrm>
            <a:off x="7520881" y="4046288"/>
            <a:ext cx="1317310" cy="1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9" idx="3"/>
            <a:endCxn id="28" idx="5"/>
          </p:cNvCxnSpPr>
          <p:nvPr/>
        </p:nvCxnSpPr>
        <p:spPr>
          <a:xfrm flipH="1" flipV="1">
            <a:off x="7520881" y="4335708"/>
            <a:ext cx="1317310" cy="1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081564" y="3729845"/>
            <a:ext cx="18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104355" y="4335708"/>
            <a:ext cx="18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6" name="Arc 35"/>
          <p:cNvSpPr/>
          <p:nvPr/>
        </p:nvSpPr>
        <p:spPr>
          <a:xfrm rot="1384262">
            <a:off x="7285038" y="3822327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c 36"/>
          <p:cNvSpPr/>
          <p:nvPr/>
        </p:nvSpPr>
        <p:spPr>
          <a:xfrm rot="1384262">
            <a:off x="8904851" y="3822327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177419" y="3536417"/>
            <a:ext cx="18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8886987" y="3515555"/>
            <a:ext cx="18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7201990" y="4013481"/>
            <a:ext cx="352697" cy="345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/>
              <a:t>q</a:t>
            </a:r>
            <a:r>
              <a:rPr lang="en-US" sz="1400" baseline="-25000" dirty="0" smtClean="0"/>
              <a:t>0</a:t>
            </a:r>
            <a:endParaRPr lang="en-US" sz="1400" baseline="-25000" dirty="0"/>
          </a:p>
        </p:txBody>
      </p:sp>
      <p:sp>
        <p:nvSpPr>
          <p:cNvPr id="42" name="Rectangle 41"/>
          <p:cNvSpPr/>
          <p:nvPr/>
        </p:nvSpPr>
        <p:spPr>
          <a:xfrm>
            <a:off x="3740225" y="4963314"/>
            <a:ext cx="481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M</a:t>
            </a:r>
            <a:r>
              <a:rPr lang="en-US" i="1" baseline="-25000" dirty="0" smtClean="0"/>
              <a:t>1</a:t>
            </a:r>
            <a:endParaRPr lang="en-US" i="1" dirty="0"/>
          </a:p>
        </p:txBody>
      </p:sp>
      <p:sp>
        <p:nvSpPr>
          <p:cNvPr id="43" name="Rectangle 42"/>
          <p:cNvSpPr/>
          <p:nvPr/>
        </p:nvSpPr>
        <p:spPr>
          <a:xfrm>
            <a:off x="8174671" y="5080820"/>
            <a:ext cx="481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M</a:t>
            </a:r>
            <a:r>
              <a:rPr lang="en-US" i="1" baseline="-25000" dirty="0"/>
              <a:t>2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30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0662" y="536462"/>
            <a:ext cx="7362396" cy="1014756"/>
          </a:xfrm>
        </p:spPr>
        <p:txBody>
          <a:bodyPr>
            <a:normAutofit/>
          </a:bodyPr>
          <a:lstStyle/>
          <a:p>
            <a:r>
              <a:rPr lang="en-US" dirty="0" smtClean="0"/>
              <a:t>More Finite (State) Automata</a:t>
            </a:r>
            <a:endParaRPr lang="en-US" dirty="0"/>
          </a:p>
        </p:txBody>
      </p:sp>
      <p:grpSp>
        <p:nvGrpSpPr>
          <p:cNvPr id="135" name="Group 134"/>
          <p:cNvGrpSpPr/>
          <p:nvPr/>
        </p:nvGrpSpPr>
        <p:grpSpPr>
          <a:xfrm>
            <a:off x="1216681" y="1860655"/>
            <a:ext cx="4148831" cy="828675"/>
            <a:chOff x="1216681" y="1860655"/>
            <a:chExt cx="4148831" cy="828675"/>
          </a:xfrm>
        </p:grpSpPr>
        <p:grpSp>
          <p:nvGrpSpPr>
            <p:cNvPr id="41" name="Group 71"/>
            <p:cNvGrpSpPr>
              <a:grpSpLocks/>
            </p:cNvGrpSpPr>
            <p:nvPr/>
          </p:nvGrpSpPr>
          <p:grpSpPr bwMode="auto">
            <a:xfrm>
              <a:off x="2007950" y="1860655"/>
              <a:ext cx="3357562" cy="828675"/>
              <a:chOff x="2192" y="3475"/>
              <a:chExt cx="2115" cy="522"/>
            </a:xfrm>
          </p:grpSpPr>
          <p:grpSp>
            <p:nvGrpSpPr>
              <p:cNvPr id="44" name="Group 45"/>
              <p:cNvGrpSpPr>
                <a:grpSpLocks/>
              </p:cNvGrpSpPr>
              <p:nvPr/>
            </p:nvGrpSpPr>
            <p:grpSpPr bwMode="auto">
              <a:xfrm>
                <a:off x="3130" y="3686"/>
                <a:ext cx="325" cy="224"/>
                <a:chOff x="5280" y="288"/>
                <a:chExt cx="240" cy="240"/>
              </a:xfrm>
            </p:grpSpPr>
            <p:sp useBgFill="1">
              <p:nvSpPr>
                <p:cNvPr id="63" name="Oval 46"/>
                <p:cNvSpPr>
                  <a:spLocks noChangeArrowheads="1"/>
                </p:cNvSpPr>
                <p:nvPr/>
              </p:nvSpPr>
              <p:spPr bwMode="auto">
                <a:xfrm>
                  <a:off x="5280" y="288"/>
                  <a:ext cx="240" cy="240"/>
                </a:xfrm>
                <a:prstGeom prst="ellipse">
                  <a:avLst/>
                </a:prstGeom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0000"/>
                    <a:buFont typeface="Monotype Sort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Monotype Sorts" pitchFamily="2" charset="2"/>
                    <a:buChar char="u"/>
                    <a:defRPr kumimoji="1" sz="2600"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Monotype Sorts" pitchFamily="2" charset="2"/>
                    <a:buChar char="F"/>
                    <a:defRPr kumimoji="1" sz="2400"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tx2"/>
                    </a:buClr>
                    <a:buSzPct val="100000"/>
                    <a:buChar char="•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endParaRPr kumimoji="0" lang="en-US" altLang="en-US" sz="1600">
                    <a:latin typeface="Times New Roman" pitchFamily="18" charset="0"/>
                  </a:endParaRPr>
                </a:p>
              </p:txBody>
            </p:sp>
            <p:sp useBgFill="1">
              <p:nvSpPr>
                <p:cNvPr id="64" name="Oval 47"/>
                <p:cNvSpPr>
                  <a:spLocks noChangeArrowheads="1"/>
                </p:cNvSpPr>
                <p:nvPr/>
              </p:nvSpPr>
              <p:spPr bwMode="auto">
                <a:xfrm>
                  <a:off x="5328" y="336"/>
                  <a:ext cx="144" cy="144"/>
                </a:xfrm>
                <a:prstGeom prst="ellipse">
                  <a:avLst/>
                </a:prstGeom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0000"/>
                    <a:buFont typeface="Monotype Sort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Monotype Sorts" pitchFamily="2" charset="2"/>
                    <a:buChar char="u"/>
                    <a:defRPr kumimoji="1" sz="2600"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Monotype Sorts" pitchFamily="2" charset="2"/>
                    <a:buChar char="F"/>
                    <a:defRPr kumimoji="1" sz="2400"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tx2"/>
                    </a:buClr>
                    <a:buSzPct val="100000"/>
                    <a:buChar char="•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endParaRPr kumimoji="0" lang="en-US" altLang="en-US" sz="1600">
                    <a:latin typeface="Times New Roman" pitchFamily="18" charset="0"/>
                  </a:endParaRPr>
                </a:p>
              </p:txBody>
            </p:sp>
          </p:grpSp>
          <p:sp useBgFill="1">
            <p:nvSpPr>
              <p:cNvPr id="45" name="Oval 49"/>
              <p:cNvSpPr>
                <a:spLocks noChangeArrowheads="1"/>
              </p:cNvSpPr>
              <p:nvPr/>
            </p:nvSpPr>
            <p:spPr bwMode="auto">
              <a:xfrm>
                <a:off x="2328" y="3718"/>
                <a:ext cx="291" cy="192"/>
              </a:xfrm>
              <a:prstGeom prst="ellipse">
                <a:avLst/>
              </a:prstGeom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kumimoji="0" lang="en-US" altLang="en-US" sz="1600">
                  <a:latin typeface="Times New Roman" pitchFamily="18" charset="0"/>
                </a:endParaRPr>
              </a:p>
            </p:txBody>
          </p:sp>
          <p:sp>
            <p:nvSpPr>
              <p:cNvPr id="46" name="Freeform 52"/>
              <p:cNvSpPr>
                <a:spLocks/>
              </p:cNvSpPr>
              <p:nvPr/>
            </p:nvSpPr>
            <p:spPr bwMode="auto">
              <a:xfrm>
                <a:off x="2387" y="3558"/>
                <a:ext cx="140" cy="160"/>
              </a:xfrm>
              <a:custGeom>
                <a:avLst/>
                <a:gdLst>
                  <a:gd name="T0" fmla="*/ 0 w 320"/>
                  <a:gd name="T1" fmla="*/ 0 h 384"/>
                  <a:gd name="T2" fmla="*/ 0 w 320"/>
                  <a:gd name="T3" fmla="*/ 0 h 384"/>
                  <a:gd name="T4" fmla="*/ 0 w 320"/>
                  <a:gd name="T5" fmla="*/ 0 h 384"/>
                  <a:gd name="T6" fmla="*/ 0 w 320"/>
                  <a:gd name="T7" fmla="*/ 0 h 384"/>
                  <a:gd name="T8" fmla="*/ 0 w 320"/>
                  <a:gd name="T9" fmla="*/ 0 h 3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0"/>
                  <a:gd name="T16" fmla="*/ 0 h 384"/>
                  <a:gd name="T17" fmla="*/ 320 w 320"/>
                  <a:gd name="T18" fmla="*/ 384 h 3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0" h="384">
                    <a:moveTo>
                      <a:pt x="64" y="384"/>
                    </a:moveTo>
                    <a:cubicBezTo>
                      <a:pt x="32" y="272"/>
                      <a:pt x="0" y="160"/>
                      <a:pt x="16" y="96"/>
                    </a:cubicBezTo>
                    <a:cubicBezTo>
                      <a:pt x="32" y="32"/>
                      <a:pt x="112" y="0"/>
                      <a:pt x="160" y="0"/>
                    </a:cubicBezTo>
                    <a:cubicBezTo>
                      <a:pt x="208" y="0"/>
                      <a:pt x="288" y="32"/>
                      <a:pt x="304" y="96"/>
                    </a:cubicBezTo>
                    <a:cubicBezTo>
                      <a:pt x="320" y="160"/>
                      <a:pt x="288" y="272"/>
                      <a:pt x="256" y="384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Freeform 53"/>
              <p:cNvSpPr>
                <a:spLocks/>
              </p:cNvSpPr>
              <p:nvPr/>
            </p:nvSpPr>
            <p:spPr bwMode="auto">
              <a:xfrm>
                <a:off x="3223" y="3526"/>
                <a:ext cx="139" cy="160"/>
              </a:xfrm>
              <a:custGeom>
                <a:avLst/>
                <a:gdLst>
                  <a:gd name="T0" fmla="*/ 0 w 320"/>
                  <a:gd name="T1" fmla="*/ 0 h 384"/>
                  <a:gd name="T2" fmla="*/ 0 w 320"/>
                  <a:gd name="T3" fmla="*/ 0 h 384"/>
                  <a:gd name="T4" fmla="*/ 0 w 320"/>
                  <a:gd name="T5" fmla="*/ 0 h 384"/>
                  <a:gd name="T6" fmla="*/ 0 w 320"/>
                  <a:gd name="T7" fmla="*/ 0 h 384"/>
                  <a:gd name="T8" fmla="*/ 0 w 320"/>
                  <a:gd name="T9" fmla="*/ 0 h 3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0"/>
                  <a:gd name="T16" fmla="*/ 0 h 384"/>
                  <a:gd name="T17" fmla="*/ 320 w 320"/>
                  <a:gd name="T18" fmla="*/ 384 h 3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0" h="384">
                    <a:moveTo>
                      <a:pt x="64" y="384"/>
                    </a:moveTo>
                    <a:cubicBezTo>
                      <a:pt x="32" y="272"/>
                      <a:pt x="0" y="160"/>
                      <a:pt x="16" y="96"/>
                    </a:cubicBezTo>
                    <a:cubicBezTo>
                      <a:pt x="32" y="32"/>
                      <a:pt x="112" y="0"/>
                      <a:pt x="160" y="0"/>
                    </a:cubicBezTo>
                    <a:cubicBezTo>
                      <a:pt x="208" y="0"/>
                      <a:pt x="288" y="32"/>
                      <a:pt x="304" y="96"/>
                    </a:cubicBezTo>
                    <a:cubicBezTo>
                      <a:pt x="320" y="160"/>
                      <a:pt x="288" y="272"/>
                      <a:pt x="256" y="384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 useBgFill="1">
            <p:nvSpPr>
              <p:cNvPr id="48" name="Oval 54"/>
              <p:cNvSpPr>
                <a:spLocks noChangeArrowheads="1"/>
              </p:cNvSpPr>
              <p:nvPr/>
            </p:nvSpPr>
            <p:spPr bwMode="auto">
              <a:xfrm>
                <a:off x="3919" y="3718"/>
                <a:ext cx="278" cy="192"/>
              </a:xfrm>
              <a:prstGeom prst="ellipse">
                <a:avLst/>
              </a:prstGeom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kumimoji="0" lang="en-US" altLang="en-US" sz="1600">
                  <a:latin typeface="Times New Roman" pitchFamily="18" charset="0"/>
                </a:endParaRPr>
              </a:p>
            </p:txBody>
          </p:sp>
          <p:sp>
            <p:nvSpPr>
              <p:cNvPr id="49" name="Freeform 55"/>
              <p:cNvSpPr>
                <a:spLocks/>
              </p:cNvSpPr>
              <p:nvPr/>
            </p:nvSpPr>
            <p:spPr bwMode="auto">
              <a:xfrm>
                <a:off x="4011" y="3558"/>
                <a:ext cx="140" cy="160"/>
              </a:xfrm>
              <a:custGeom>
                <a:avLst/>
                <a:gdLst>
                  <a:gd name="T0" fmla="*/ 0 w 320"/>
                  <a:gd name="T1" fmla="*/ 0 h 384"/>
                  <a:gd name="T2" fmla="*/ 0 w 320"/>
                  <a:gd name="T3" fmla="*/ 0 h 384"/>
                  <a:gd name="T4" fmla="*/ 0 w 320"/>
                  <a:gd name="T5" fmla="*/ 0 h 384"/>
                  <a:gd name="T6" fmla="*/ 0 w 320"/>
                  <a:gd name="T7" fmla="*/ 0 h 384"/>
                  <a:gd name="T8" fmla="*/ 0 w 320"/>
                  <a:gd name="T9" fmla="*/ 0 h 3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0"/>
                  <a:gd name="T16" fmla="*/ 0 h 384"/>
                  <a:gd name="T17" fmla="*/ 320 w 320"/>
                  <a:gd name="T18" fmla="*/ 384 h 3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0" h="384">
                    <a:moveTo>
                      <a:pt x="64" y="384"/>
                    </a:moveTo>
                    <a:cubicBezTo>
                      <a:pt x="32" y="272"/>
                      <a:pt x="0" y="160"/>
                      <a:pt x="16" y="96"/>
                    </a:cubicBezTo>
                    <a:cubicBezTo>
                      <a:pt x="32" y="32"/>
                      <a:pt x="112" y="0"/>
                      <a:pt x="160" y="0"/>
                    </a:cubicBezTo>
                    <a:cubicBezTo>
                      <a:pt x="208" y="0"/>
                      <a:pt x="288" y="32"/>
                      <a:pt x="304" y="96"/>
                    </a:cubicBezTo>
                    <a:cubicBezTo>
                      <a:pt x="320" y="160"/>
                      <a:pt x="288" y="272"/>
                      <a:pt x="256" y="384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Line 56"/>
              <p:cNvSpPr>
                <a:spLocks noChangeShapeType="1"/>
              </p:cNvSpPr>
              <p:nvPr/>
            </p:nvSpPr>
            <p:spPr bwMode="auto">
              <a:xfrm>
                <a:off x="2619" y="3814"/>
                <a:ext cx="511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Freeform 57"/>
              <p:cNvSpPr>
                <a:spLocks/>
              </p:cNvSpPr>
              <p:nvPr/>
            </p:nvSpPr>
            <p:spPr bwMode="auto">
              <a:xfrm>
                <a:off x="3424" y="3686"/>
                <a:ext cx="545" cy="62"/>
              </a:xfrm>
              <a:custGeom>
                <a:avLst/>
                <a:gdLst>
                  <a:gd name="T0" fmla="*/ 0 w 528"/>
                  <a:gd name="T1" fmla="*/ 0 h 152"/>
                  <a:gd name="T2" fmla="*/ 549 w 528"/>
                  <a:gd name="T3" fmla="*/ 0 h 152"/>
                  <a:gd name="T4" fmla="*/ 1204 w 528"/>
                  <a:gd name="T5" fmla="*/ 0 h 152"/>
                  <a:gd name="T6" fmla="*/ 0 60000 65536"/>
                  <a:gd name="T7" fmla="*/ 0 60000 65536"/>
                  <a:gd name="T8" fmla="*/ 0 60000 65536"/>
                  <a:gd name="T9" fmla="*/ 0 w 528"/>
                  <a:gd name="T10" fmla="*/ 0 h 152"/>
                  <a:gd name="T11" fmla="*/ 528 w 528"/>
                  <a:gd name="T12" fmla="*/ 152 h 15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28" h="152">
                    <a:moveTo>
                      <a:pt x="0" y="104"/>
                    </a:moveTo>
                    <a:cubicBezTo>
                      <a:pt x="76" y="52"/>
                      <a:pt x="152" y="0"/>
                      <a:pt x="240" y="8"/>
                    </a:cubicBezTo>
                    <a:cubicBezTo>
                      <a:pt x="328" y="16"/>
                      <a:pt x="428" y="84"/>
                      <a:pt x="528" y="152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Freeform 58"/>
              <p:cNvSpPr>
                <a:spLocks/>
              </p:cNvSpPr>
              <p:nvPr/>
            </p:nvSpPr>
            <p:spPr bwMode="auto">
              <a:xfrm>
                <a:off x="3408" y="3878"/>
                <a:ext cx="557" cy="96"/>
              </a:xfrm>
              <a:custGeom>
                <a:avLst/>
                <a:gdLst>
                  <a:gd name="T0" fmla="*/ 241 w 576"/>
                  <a:gd name="T1" fmla="*/ 0 h 48"/>
                  <a:gd name="T2" fmla="*/ 120 w 576"/>
                  <a:gd name="T3" fmla="*/ 2147483647 h 48"/>
                  <a:gd name="T4" fmla="*/ 0 w 576"/>
                  <a:gd name="T5" fmla="*/ 0 h 48"/>
                  <a:gd name="T6" fmla="*/ 0 60000 65536"/>
                  <a:gd name="T7" fmla="*/ 0 60000 65536"/>
                  <a:gd name="T8" fmla="*/ 0 60000 65536"/>
                  <a:gd name="T9" fmla="*/ 0 w 576"/>
                  <a:gd name="T10" fmla="*/ 0 h 48"/>
                  <a:gd name="T11" fmla="*/ 576 w 576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76" h="48">
                    <a:moveTo>
                      <a:pt x="576" y="0"/>
                    </a:moveTo>
                    <a:cubicBezTo>
                      <a:pt x="480" y="24"/>
                      <a:pt x="384" y="48"/>
                      <a:pt x="288" y="48"/>
                    </a:cubicBezTo>
                    <a:cubicBezTo>
                      <a:pt x="192" y="48"/>
                      <a:pt x="96" y="2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Text Box 60"/>
              <p:cNvSpPr txBox="1">
                <a:spLocks noChangeArrowheads="1"/>
              </p:cNvSpPr>
              <p:nvPr/>
            </p:nvSpPr>
            <p:spPr bwMode="auto">
              <a:xfrm>
                <a:off x="2349" y="3694"/>
                <a:ext cx="23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sym typeface="Symbol" pitchFamily="18" charset="2"/>
                  </a:rPr>
                  <a:t>q</a:t>
                </a:r>
                <a:r>
                  <a:rPr lang="en-US" altLang="en-US" sz="1600" baseline="-25000">
                    <a:sym typeface="Symbol" pitchFamily="18" charset="2"/>
                  </a:rPr>
                  <a:t>0</a:t>
                </a:r>
              </a:p>
            </p:txBody>
          </p:sp>
          <p:sp>
            <p:nvSpPr>
              <p:cNvPr id="54" name="Text Box 61"/>
              <p:cNvSpPr txBox="1">
                <a:spLocks noChangeArrowheads="1"/>
              </p:cNvSpPr>
              <p:nvPr/>
            </p:nvSpPr>
            <p:spPr bwMode="auto">
              <a:xfrm>
                <a:off x="3176" y="3668"/>
                <a:ext cx="23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sym typeface="Symbol" pitchFamily="18" charset="2"/>
                  </a:rPr>
                  <a:t>q</a:t>
                </a:r>
                <a:r>
                  <a:rPr lang="en-US" altLang="en-US" sz="1600" baseline="-25000">
                    <a:sym typeface="Symbol" pitchFamily="18" charset="2"/>
                  </a:rPr>
                  <a:t>1</a:t>
                </a:r>
              </a:p>
            </p:txBody>
          </p:sp>
          <p:sp>
            <p:nvSpPr>
              <p:cNvPr id="55" name="Text Box 62"/>
              <p:cNvSpPr txBox="1">
                <a:spLocks noChangeArrowheads="1"/>
              </p:cNvSpPr>
              <p:nvPr/>
            </p:nvSpPr>
            <p:spPr bwMode="auto">
              <a:xfrm>
                <a:off x="3946" y="3690"/>
                <a:ext cx="23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sym typeface="Symbol" pitchFamily="18" charset="2"/>
                  </a:rPr>
                  <a:t>q</a:t>
                </a:r>
                <a:r>
                  <a:rPr lang="en-US" altLang="en-US" sz="1600" baseline="-25000">
                    <a:sym typeface="Symbol" pitchFamily="18" charset="2"/>
                  </a:rPr>
                  <a:t>2</a:t>
                </a:r>
              </a:p>
            </p:txBody>
          </p:sp>
          <p:sp>
            <p:nvSpPr>
              <p:cNvPr id="56" name="Text Box 63"/>
              <p:cNvSpPr txBox="1">
                <a:spLocks noChangeArrowheads="1"/>
              </p:cNvSpPr>
              <p:nvPr/>
            </p:nvSpPr>
            <p:spPr bwMode="auto">
              <a:xfrm>
                <a:off x="2757" y="3626"/>
                <a:ext cx="180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i="0"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57" name="Text Box 64"/>
              <p:cNvSpPr txBox="1">
                <a:spLocks noChangeArrowheads="1"/>
              </p:cNvSpPr>
              <p:nvPr/>
            </p:nvSpPr>
            <p:spPr bwMode="auto">
              <a:xfrm>
                <a:off x="3606" y="3785"/>
                <a:ext cx="180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i="0"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58" name="Text Box 65"/>
              <p:cNvSpPr txBox="1">
                <a:spLocks noChangeArrowheads="1"/>
              </p:cNvSpPr>
              <p:nvPr/>
            </p:nvSpPr>
            <p:spPr bwMode="auto">
              <a:xfrm>
                <a:off x="3606" y="3490"/>
                <a:ext cx="180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i="0"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59" name="Text Box 66"/>
              <p:cNvSpPr txBox="1">
                <a:spLocks noChangeArrowheads="1"/>
              </p:cNvSpPr>
              <p:nvPr/>
            </p:nvSpPr>
            <p:spPr bwMode="auto">
              <a:xfrm>
                <a:off x="4127" y="3498"/>
                <a:ext cx="180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i="0"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0" name="Text Box 67"/>
              <p:cNvSpPr txBox="1">
                <a:spLocks noChangeArrowheads="1"/>
              </p:cNvSpPr>
              <p:nvPr/>
            </p:nvSpPr>
            <p:spPr bwMode="auto">
              <a:xfrm>
                <a:off x="3356" y="3475"/>
                <a:ext cx="180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i="0"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61" name="Text Box 68"/>
              <p:cNvSpPr txBox="1">
                <a:spLocks noChangeArrowheads="1"/>
              </p:cNvSpPr>
              <p:nvPr/>
            </p:nvSpPr>
            <p:spPr bwMode="auto">
              <a:xfrm>
                <a:off x="2519" y="3498"/>
                <a:ext cx="180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i="0" dirty="0"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62" name="Text Box 70"/>
              <p:cNvSpPr txBox="1">
                <a:spLocks noChangeArrowheads="1"/>
              </p:cNvSpPr>
              <p:nvPr/>
            </p:nvSpPr>
            <p:spPr bwMode="auto">
              <a:xfrm>
                <a:off x="2192" y="3702"/>
                <a:ext cx="189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 b="1" i="0">
                    <a:latin typeface="Times New Roman" pitchFamily="18" charset="0"/>
                    <a:sym typeface="WP MathA"/>
                  </a:rPr>
                  <a:t>&gt;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1216681" y="1875232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(a)</a:t>
              </a:r>
              <a:endParaRPr lang="en-US" dirty="0"/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1308624" y="3548558"/>
            <a:ext cx="3772475" cy="2838450"/>
            <a:chOff x="1308624" y="3548558"/>
            <a:chExt cx="3772475" cy="2838450"/>
          </a:xfrm>
        </p:grpSpPr>
        <p:grpSp>
          <p:nvGrpSpPr>
            <p:cNvPr id="65" name="Group 49"/>
            <p:cNvGrpSpPr>
              <a:grpSpLocks/>
            </p:cNvGrpSpPr>
            <p:nvPr/>
          </p:nvGrpSpPr>
          <p:grpSpPr bwMode="auto">
            <a:xfrm>
              <a:off x="2045799" y="3548558"/>
              <a:ext cx="3035300" cy="2838450"/>
              <a:chOff x="1698" y="1392"/>
              <a:chExt cx="2142" cy="1971"/>
            </a:xfrm>
          </p:grpSpPr>
          <p:sp>
            <p:nvSpPr>
              <p:cNvPr id="66" name="Text Box 6"/>
              <p:cNvSpPr txBox="1">
                <a:spLocks noChangeArrowheads="1"/>
              </p:cNvSpPr>
              <p:nvPr/>
            </p:nvSpPr>
            <p:spPr bwMode="auto">
              <a:xfrm>
                <a:off x="2721" y="3108"/>
                <a:ext cx="192" cy="2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en-US" sz="1800">
                    <a:latin typeface="Times New Roman" pitchFamily="18" charset="0"/>
                  </a:rPr>
                  <a:t>b</a:t>
                </a:r>
              </a:p>
            </p:txBody>
          </p:sp>
          <p:sp>
            <p:nvSpPr>
              <p:cNvPr id="67" name="Text Box 43"/>
              <p:cNvSpPr txBox="1">
                <a:spLocks noChangeArrowheads="1"/>
              </p:cNvSpPr>
              <p:nvPr/>
            </p:nvSpPr>
            <p:spPr bwMode="auto">
              <a:xfrm>
                <a:off x="3515" y="3087"/>
                <a:ext cx="144" cy="2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en-US" sz="1800">
                    <a:latin typeface="Times New Roman" pitchFamily="18" charset="0"/>
                  </a:rPr>
                  <a:t>a</a:t>
                </a:r>
              </a:p>
            </p:txBody>
          </p:sp>
          <p:sp>
            <p:nvSpPr>
              <p:cNvPr id="68" name="Text Box 7"/>
              <p:cNvSpPr txBox="1">
                <a:spLocks noChangeArrowheads="1"/>
              </p:cNvSpPr>
              <p:nvPr/>
            </p:nvSpPr>
            <p:spPr bwMode="auto">
              <a:xfrm>
                <a:off x="3552" y="1441"/>
                <a:ext cx="192" cy="2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en-US" sz="1800">
                    <a:latin typeface="Times New Roman" pitchFamily="18" charset="0"/>
                  </a:rPr>
                  <a:t>b</a:t>
                </a:r>
              </a:p>
            </p:txBody>
          </p:sp>
          <p:sp>
            <p:nvSpPr>
              <p:cNvPr id="69" name="Text Box 8"/>
              <p:cNvSpPr txBox="1">
                <a:spLocks noChangeArrowheads="1"/>
              </p:cNvSpPr>
              <p:nvPr/>
            </p:nvSpPr>
            <p:spPr bwMode="auto">
              <a:xfrm>
                <a:off x="2736" y="1392"/>
                <a:ext cx="144" cy="2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en-US" sz="1800">
                    <a:latin typeface="Times New Roman" pitchFamily="18" charset="0"/>
                  </a:rPr>
                  <a:t>a</a:t>
                </a:r>
              </a:p>
            </p:txBody>
          </p:sp>
          <p:grpSp>
            <p:nvGrpSpPr>
              <p:cNvPr id="70" name="Group 10"/>
              <p:cNvGrpSpPr>
                <a:grpSpLocks/>
              </p:cNvGrpSpPr>
              <p:nvPr/>
            </p:nvGrpSpPr>
            <p:grpSpPr bwMode="auto">
              <a:xfrm>
                <a:off x="2640" y="1872"/>
                <a:ext cx="336" cy="336"/>
                <a:chOff x="5280" y="288"/>
                <a:chExt cx="240" cy="240"/>
              </a:xfrm>
            </p:grpSpPr>
            <p:sp useBgFill="1">
              <p:nvSpPr>
                <p:cNvPr id="100" name="Oval 11"/>
                <p:cNvSpPr>
                  <a:spLocks noChangeArrowheads="1"/>
                </p:cNvSpPr>
                <p:nvPr/>
              </p:nvSpPr>
              <p:spPr bwMode="auto">
                <a:xfrm>
                  <a:off x="5280" y="288"/>
                  <a:ext cx="240" cy="240"/>
                </a:xfrm>
                <a:prstGeom prst="ellipse">
                  <a:avLst/>
                </a:prstGeom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0000"/>
                    <a:buFont typeface="Monotype Sort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Monotype Sorts" pitchFamily="2" charset="2"/>
                    <a:buChar char="u"/>
                    <a:defRPr kumimoji="1" sz="2600"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Monotype Sorts" pitchFamily="2" charset="2"/>
                    <a:buChar char="F"/>
                    <a:defRPr kumimoji="1" sz="2400"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tx2"/>
                    </a:buClr>
                    <a:buSzPct val="100000"/>
                    <a:buChar char="•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endParaRPr kumimoji="0" lang="en-US" altLang="en-US" sz="1600">
                    <a:latin typeface="Times New Roman" pitchFamily="18" charset="0"/>
                  </a:endParaRPr>
                </a:p>
              </p:txBody>
            </p:sp>
            <p:sp useBgFill="1">
              <p:nvSpPr>
                <p:cNvPr id="101" name="Oval 12"/>
                <p:cNvSpPr>
                  <a:spLocks noChangeArrowheads="1"/>
                </p:cNvSpPr>
                <p:nvPr/>
              </p:nvSpPr>
              <p:spPr bwMode="auto">
                <a:xfrm>
                  <a:off x="5328" y="336"/>
                  <a:ext cx="144" cy="144"/>
                </a:xfrm>
                <a:prstGeom prst="ellipse">
                  <a:avLst/>
                </a:prstGeom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0000"/>
                    <a:buFont typeface="Monotype Sort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Monotype Sorts" pitchFamily="2" charset="2"/>
                    <a:buChar char="u"/>
                    <a:defRPr kumimoji="1" sz="2600"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Monotype Sorts" pitchFamily="2" charset="2"/>
                    <a:buChar char="F"/>
                    <a:defRPr kumimoji="1" sz="2400"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tx2"/>
                    </a:buClr>
                    <a:buSzPct val="100000"/>
                    <a:buChar char="•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endParaRPr kumimoji="0" lang="en-US" altLang="en-US" sz="1600">
                    <a:latin typeface="Times New Roman" pitchFamily="18" charset="0"/>
                  </a:endParaRPr>
                </a:p>
              </p:txBody>
            </p:sp>
          </p:grpSp>
          <p:sp useBgFill="1">
            <p:nvSpPr>
              <p:cNvPr id="71" name="Oval 13"/>
              <p:cNvSpPr>
                <a:spLocks noChangeArrowheads="1"/>
              </p:cNvSpPr>
              <p:nvPr/>
            </p:nvSpPr>
            <p:spPr bwMode="auto">
              <a:xfrm>
                <a:off x="1858" y="2304"/>
                <a:ext cx="302" cy="288"/>
              </a:xfrm>
              <a:prstGeom prst="ellipse">
                <a:avLst/>
              </a:prstGeom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kumimoji="0" lang="en-US" altLang="en-US" sz="1600">
                  <a:latin typeface="Times New Roman" pitchFamily="18" charset="0"/>
                </a:endParaRPr>
              </a:p>
            </p:txBody>
          </p:sp>
          <p:sp>
            <p:nvSpPr>
              <p:cNvPr id="72" name="Freeform 17"/>
              <p:cNvSpPr>
                <a:spLocks/>
              </p:cNvSpPr>
              <p:nvPr/>
            </p:nvSpPr>
            <p:spPr bwMode="auto">
              <a:xfrm>
                <a:off x="2736" y="1632"/>
                <a:ext cx="144" cy="240"/>
              </a:xfrm>
              <a:custGeom>
                <a:avLst/>
                <a:gdLst>
                  <a:gd name="T0" fmla="*/ 0 w 320"/>
                  <a:gd name="T1" fmla="*/ 1 h 384"/>
                  <a:gd name="T2" fmla="*/ 0 w 320"/>
                  <a:gd name="T3" fmla="*/ 1 h 384"/>
                  <a:gd name="T4" fmla="*/ 0 w 320"/>
                  <a:gd name="T5" fmla="*/ 0 h 384"/>
                  <a:gd name="T6" fmla="*/ 0 w 320"/>
                  <a:gd name="T7" fmla="*/ 1 h 384"/>
                  <a:gd name="T8" fmla="*/ 0 w 320"/>
                  <a:gd name="T9" fmla="*/ 1 h 3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0"/>
                  <a:gd name="T16" fmla="*/ 0 h 384"/>
                  <a:gd name="T17" fmla="*/ 320 w 320"/>
                  <a:gd name="T18" fmla="*/ 384 h 3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0" h="384">
                    <a:moveTo>
                      <a:pt x="64" y="384"/>
                    </a:moveTo>
                    <a:cubicBezTo>
                      <a:pt x="32" y="272"/>
                      <a:pt x="0" y="160"/>
                      <a:pt x="16" y="96"/>
                    </a:cubicBezTo>
                    <a:cubicBezTo>
                      <a:pt x="32" y="32"/>
                      <a:pt x="112" y="0"/>
                      <a:pt x="160" y="0"/>
                    </a:cubicBezTo>
                    <a:cubicBezTo>
                      <a:pt x="208" y="0"/>
                      <a:pt x="288" y="32"/>
                      <a:pt x="304" y="96"/>
                    </a:cubicBezTo>
                    <a:cubicBezTo>
                      <a:pt x="320" y="160"/>
                      <a:pt x="288" y="272"/>
                      <a:pt x="256" y="384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73" name="Group 18"/>
              <p:cNvGrpSpPr>
                <a:grpSpLocks/>
              </p:cNvGrpSpPr>
              <p:nvPr/>
            </p:nvGrpSpPr>
            <p:grpSpPr bwMode="auto">
              <a:xfrm>
                <a:off x="3456" y="1680"/>
                <a:ext cx="288" cy="528"/>
                <a:chOff x="4320" y="2256"/>
                <a:chExt cx="288" cy="528"/>
              </a:xfrm>
            </p:grpSpPr>
            <p:sp useBgFill="1">
              <p:nvSpPr>
                <p:cNvPr id="98" name="Oval 19"/>
                <p:cNvSpPr>
                  <a:spLocks noChangeArrowheads="1"/>
                </p:cNvSpPr>
                <p:nvPr/>
              </p:nvSpPr>
              <p:spPr bwMode="auto">
                <a:xfrm>
                  <a:off x="4320" y="2496"/>
                  <a:ext cx="288" cy="288"/>
                </a:xfrm>
                <a:prstGeom prst="ellipse">
                  <a:avLst/>
                </a:prstGeom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0000"/>
                    <a:buFont typeface="Monotype Sort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Monotype Sorts" pitchFamily="2" charset="2"/>
                    <a:buChar char="u"/>
                    <a:defRPr kumimoji="1" sz="2600"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Monotype Sorts" pitchFamily="2" charset="2"/>
                    <a:buChar char="F"/>
                    <a:defRPr kumimoji="1" sz="2400"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tx2"/>
                    </a:buClr>
                    <a:buSzPct val="100000"/>
                    <a:buChar char="•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endParaRPr kumimoji="0" lang="en-US" altLang="en-US" sz="1600">
                    <a:latin typeface="Times New Roman" pitchFamily="18" charset="0"/>
                  </a:endParaRPr>
                </a:p>
              </p:txBody>
            </p:sp>
            <p:sp>
              <p:nvSpPr>
                <p:cNvPr id="99" name="Freeform 20"/>
                <p:cNvSpPr>
                  <a:spLocks/>
                </p:cNvSpPr>
                <p:nvPr/>
              </p:nvSpPr>
              <p:spPr bwMode="auto">
                <a:xfrm>
                  <a:off x="4416" y="2256"/>
                  <a:ext cx="144" cy="240"/>
                </a:xfrm>
                <a:custGeom>
                  <a:avLst/>
                  <a:gdLst>
                    <a:gd name="T0" fmla="*/ 0 w 320"/>
                    <a:gd name="T1" fmla="*/ 1 h 384"/>
                    <a:gd name="T2" fmla="*/ 0 w 320"/>
                    <a:gd name="T3" fmla="*/ 1 h 384"/>
                    <a:gd name="T4" fmla="*/ 0 w 320"/>
                    <a:gd name="T5" fmla="*/ 0 h 384"/>
                    <a:gd name="T6" fmla="*/ 0 w 320"/>
                    <a:gd name="T7" fmla="*/ 1 h 384"/>
                    <a:gd name="T8" fmla="*/ 0 w 320"/>
                    <a:gd name="T9" fmla="*/ 1 h 3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0"/>
                    <a:gd name="T16" fmla="*/ 0 h 384"/>
                    <a:gd name="T17" fmla="*/ 320 w 320"/>
                    <a:gd name="T18" fmla="*/ 384 h 3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0" h="384">
                      <a:moveTo>
                        <a:pt x="64" y="384"/>
                      </a:moveTo>
                      <a:cubicBezTo>
                        <a:pt x="32" y="272"/>
                        <a:pt x="0" y="160"/>
                        <a:pt x="16" y="96"/>
                      </a:cubicBezTo>
                      <a:cubicBezTo>
                        <a:pt x="32" y="32"/>
                        <a:pt x="112" y="0"/>
                        <a:pt x="160" y="0"/>
                      </a:cubicBezTo>
                      <a:cubicBezTo>
                        <a:pt x="208" y="0"/>
                        <a:pt x="288" y="32"/>
                        <a:pt x="304" y="96"/>
                      </a:cubicBezTo>
                      <a:cubicBezTo>
                        <a:pt x="320" y="160"/>
                        <a:pt x="288" y="272"/>
                        <a:pt x="256" y="384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sm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74" name="Freeform 21"/>
              <p:cNvSpPr>
                <a:spLocks/>
              </p:cNvSpPr>
              <p:nvPr/>
            </p:nvSpPr>
            <p:spPr bwMode="auto">
              <a:xfrm>
                <a:off x="2943" y="1852"/>
                <a:ext cx="561" cy="116"/>
              </a:xfrm>
              <a:custGeom>
                <a:avLst/>
                <a:gdLst>
                  <a:gd name="T0" fmla="*/ 0 w 528"/>
                  <a:gd name="T1" fmla="*/ 1 h 152"/>
                  <a:gd name="T2" fmla="*/ 596 w 528"/>
                  <a:gd name="T3" fmla="*/ 1 h 152"/>
                  <a:gd name="T4" fmla="*/ 1313 w 528"/>
                  <a:gd name="T5" fmla="*/ 1 h 152"/>
                  <a:gd name="T6" fmla="*/ 0 60000 65536"/>
                  <a:gd name="T7" fmla="*/ 0 60000 65536"/>
                  <a:gd name="T8" fmla="*/ 0 60000 65536"/>
                  <a:gd name="T9" fmla="*/ 0 w 528"/>
                  <a:gd name="T10" fmla="*/ 0 h 152"/>
                  <a:gd name="T11" fmla="*/ 528 w 528"/>
                  <a:gd name="T12" fmla="*/ 152 h 15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28" h="152">
                    <a:moveTo>
                      <a:pt x="0" y="104"/>
                    </a:moveTo>
                    <a:cubicBezTo>
                      <a:pt x="76" y="52"/>
                      <a:pt x="152" y="0"/>
                      <a:pt x="240" y="8"/>
                    </a:cubicBezTo>
                    <a:cubicBezTo>
                      <a:pt x="328" y="16"/>
                      <a:pt x="428" y="84"/>
                      <a:pt x="528" y="152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Freeform 22"/>
              <p:cNvSpPr>
                <a:spLocks/>
              </p:cNvSpPr>
              <p:nvPr/>
            </p:nvSpPr>
            <p:spPr bwMode="auto">
              <a:xfrm>
                <a:off x="2928" y="2160"/>
                <a:ext cx="576" cy="96"/>
              </a:xfrm>
              <a:custGeom>
                <a:avLst/>
                <a:gdLst>
                  <a:gd name="T0" fmla="*/ 576 w 576"/>
                  <a:gd name="T1" fmla="*/ 0 h 48"/>
                  <a:gd name="T2" fmla="*/ 288 w 576"/>
                  <a:gd name="T3" fmla="*/ 2147483647 h 48"/>
                  <a:gd name="T4" fmla="*/ 0 w 576"/>
                  <a:gd name="T5" fmla="*/ 0 h 48"/>
                  <a:gd name="T6" fmla="*/ 0 60000 65536"/>
                  <a:gd name="T7" fmla="*/ 0 60000 65536"/>
                  <a:gd name="T8" fmla="*/ 0 60000 65536"/>
                  <a:gd name="T9" fmla="*/ 0 w 576"/>
                  <a:gd name="T10" fmla="*/ 0 h 48"/>
                  <a:gd name="T11" fmla="*/ 576 w 576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76" h="48">
                    <a:moveTo>
                      <a:pt x="576" y="0"/>
                    </a:moveTo>
                    <a:cubicBezTo>
                      <a:pt x="480" y="24"/>
                      <a:pt x="384" y="48"/>
                      <a:pt x="288" y="48"/>
                    </a:cubicBezTo>
                    <a:cubicBezTo>
                      <a:pt x="192" y="48"/>
                      <a:pt x="96" y="2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76" name="Group 23"/>
              <p:cNvGrpSpPr>
                <a:grpSpLocks/>
              </p:cNvGrpSpPr>
              <p:nvPr/>
            </p:nvGrpSpPr>
            <p:grpSpPr bwMode="auto">
              <a:xfrm>
                <a:off x="2640" y="2544"/>
                <a:ext cx="336" cy="336"/>
                <a:chOff x="5280" y="288"/>
                <a:chExt cx="240" cy="240"/>
              </a:xfrm>
            </p:grpSpPr>
            <p:sp useBgFill="1">
              <p:nvSpPr>
                <p:cNvPr id="96" name="Oval 24"/>
                <p:cNvSpPr>
                  <a:spLocks noChangeArrowheads="1"/>
                </p:cNvSpPr>
                <p:nvPr/>
              </p:nvSpPr>
              <p:spPr bwMode="auto">
                <a:xfrm>
                  <a:off x="5280" y="288"/>
                  <a:ext cx="240" cy="240"/>
                </a:xfrm>
                <a:prstGeom prst="ellipse">
                  <a:avLst/>
                </a:prstGeom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0000"/>
                    <a:buFont typeface="Monotype Sort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Monotype Sorts" pitchFamily="2" charset="2"/>
                    <a:buChar char="u"/>
                    <a:defRPr kumimoji="1" sz="2600"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Monotype Sorts" pitchFamily="2" charset="2"/>
                    <a:buChar char="F"/>
                    <a:defRPr kumimoji="1" sz="2400"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tx2"/>
                    </a:buClr>
                    <a:buSzPct val="100000"/>
                    <a:buChar char="•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endParaRPr kumimoji="0" lang="en-US" altLang="en-US" sz="1600">
                    <a:latin typeface="Times New Roman" pitchFamily="18" charset="0"/>
                  </a:endParaRPr>
                </a:p>
              </p:txBody>
            </p:sp>
            <p:sp useBgFill="1">
              <p:nvSpPr>
                <p:cNvPr id="97" name="Oval 25"/>
                <p:cNvSpPr>
                  <a:spLocks noChangeArrowheads="1"/>
                </p:cNvSpPr>
                <p:nvPr/>
              </p:nvSpPr>
              <p:spPr bwMode="auto">
                <a:xfrm>
                  <a:off x="5328" y="336"/>
                  <a:ext cx="144" cy="144"/>
                </a:xfrm>
                <a:prstGeom prst="ellipse">
                  <a:avLst/>
                </a:prstGeom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0000"/>
                    <a:buFont typeface="Monotype Sort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tx2"/>
                    </a:buClr>
                    <a:buSzPct val="75000"/>
                    <a:buFont typeface="Monotype Sorts" pitchFamily="2" charset="2"/>
                    <a:buChar char="u"/>
                    <a:defRPr kumimoji="1" sz="2600"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Monotype Sorts" pitchFamily="2" charset="2"/>
                    <a:buChar char="F"/>
                    <a:defRPr kumimoji="1" sz="2400"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tx2"/>
                    </a:buClr>
                    <a:buSzPct val="100000"/>
                    <a:buChar char="•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100000"/>
                    <a:buChar char="–"/>
                    <a:defRPr kumimoji="1" sz="2000"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endParaRPr kumimoji="0" lang="en-US" altLang="en-US" sz="1600"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77" name="Freeform 26"/>
              <p:cNvSpPr>
                <a:spLocks/>
              </p:cNvSpPr>
              <p:nvPr/>
            </p:nvSpPr>
            <p:spPr bwMode="auto">
              <a:xfrm flipV="1">
                <a:off x="2736" y="2880"/>
                <a:ext cx="144" cy="240"/>
              </a:xfrm>
              <a:custGeom>
                <a:avLst/>
                <a:gdLst>
                  <a:gd name="T0" fmla="*/ 0 w 320"/>
                  <a:gd name="T1" fmla="*/ 1 h 384"/>
                  <a:gd name="T2" fmla="*/ 0 w 320"/>
                  <a:gd name="T3" fmla="*/ 1 h 384"/>
                  <a:gd name="T4" fmla="*/ 0 w 320"/>
                  <a:gd name="T5" fmla="*/ 0 h 384"/>
                  <a:gd name="T6" fmla="*/ 0 w 320"/>
                  <a:gd name="T7" fmla="*/ 1 h 384"/>
                  <a:gd name="T8" fmla="*/ 0 w 320"/>
                  <a:gd name="T9" fmla="*/ 1 h 3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0"/>
                  <a:gd name="T16" fmla="*/ 0 h 384"/>
                  <a:gd name="T17" fmla="*/ 320 w 320"/>
                  <a:gd name="T18" fmla="*/ 384 h 3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0" h="384">
                    <a:moveTo>
                      <a:pt x="64" y="384"/>
                    </a:moveTo>
                    <a:cubicBezTo>
                      <a:pt x="32" y="272"/>
                      <a:pt x="0" y="160"/>
                      <a:pt x="16" y="96"/>
                    </a:cubicBezTo>
                    <a:cubicBezTo>
                      <a:pt x="32" y="32"/>
                      <a:pt x="112" y="0"/>
                      <a:pt x="160" y="0"/>
                    </a:cubicBezTo>
                    <a:cubicBezTo>
                      <a:pt x="208" y="0"/>
                      <a:pt x="288" y="32"/>
                      <a:pt x="304" y="96"/>
                    </a:cubicBezTo>
                    <a:cubicBezTo>
                      <a:pt x="320" y="160"/>
                      <a:pt x="288" y="272"/>
                      <a:pt x="256" y="384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 useBgFill="1">
            <p:nvSpPr>
              <p:cNvPr id="78" name="Oval 27"/>
              <p:cNvSpPr>
                <a:spLocks noChangeArrowheads="1"/>
              </p:cNvSpPr>
              <p:nvPr/>
            </p:nvSpPr>
            <p:spPr bwMode="auto">
              <a:xfrm>
                <a:off x="3456" y="2592"/>
                <a:ext cx="288" cy="288"/>
              </a:xfrm>
              <a:prstGeom prst="ellipse">
                <a:avLst/>
              </a:prstGeom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kumimoji="0" lang="en-US" altLang="en-US" sz="1600">
                  <a:latin typeface="Times New Roman" pitchFamily="18" charset="0"/>
                </a:endParaRPr>
              </a:p>
            </p:txBody>
          </p:sp>
          <p:sp>
            <p:nvSpPr>
              <p:cNvPr id="79" name="Freeform 28"/>
              <p:cNvSpPr>
                <a:spLocks/>
              </p:cNvSpPr>
              <p:nvPr/>
            </p:nvSpPr>
            <p:spPr bwMode="auto">
              <a:xfrm>
                <a:off x="2938" y="2519"/>
                <a:ext cx="561" cy="119"/>
              </a:xfrm>
              <a:custGeom>
                <a:avLst/>
                <a:gdLst>
                  <a:gd name="T0" fmla="*/ 0 w 528"/>
                  <a:gd name="T1" fmla="*/ 1 h 152"/>
                  <a:gd name="T2" fmla="*/ 596 w 528"/>
                  <a:gd name="T3" fmla="*/ 1 h 152"/>
                  <a:gd name="T4" fmla="*/ 1313 w 528"/>
                  <a:gd name="T5" fmla="*/ 1 h 152"/>
                  <a:gd name="T6" fmla="*/ 0 60000 65536"/>
                  <a:gd name="T7" fmla="*/ 0 60000 65536"/>
                  <a:gd name="T8" fmla="*/ 0 60000 65536"/>
                  <a:gd name="T9" fmla="*/ 0 w 528"/>
                  <a:gd name="T10" fmla="*/ 0 h 152"/>
                  <a:gd name="T11" fmla="*/ 528 w 528"/>
                  <a:gd name="T12" fmla="*/ 152 h 15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28" h="152">
                    <a:moveTo>
                      <a:pt x="0" y="104"/>
                    </a:moveTo>
                    <a:cubicBezTo>
                      <a:pt x="76" y="52"/>
                      <a:pt x="152" y="0"/>
                      <a:pt x="240" y="8"/>
                    </a:cubicBezTo>
                    <a:cubicBezTo>
                      <a:pt x="328" y="16"/>
                      <a:pt x="428" y="84"/>
                      <a:pt x="528" y="152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" name="Freeform 29"/>
              <p:cNvSpPr>
                <a:spLocks/>
              </p:cNvSpPr>
              <p:nvPr/>
            </p:nvSpPr>
            <p:spPr bwMode="auto">
              <a:xfrm>
                <a:off x="2928" y="2832"/>
                <a:ext cx="576" cy="96"/>
              </a:xfrm>
              <a:custGeom>
                <a:avLst/>
                <a:gdLst>
                  <a:gd name="T0" fmla="*/ 576 w 576"/>
                  <a:gd name="T1" fmla="*/ 0 h 48"/>
                  <a:gd name="T2" fmla="*/ 288 w 576"/>
                  <a:gd name="T3" fmla="*/ 2147483647 h 48"/>
                  <a:gd name="T4" fmla="*/ 0 w 576"/>
                  <a:gd name="T5" fmla="*/ 0 h 48"/>
                  <a:gd name="T6" fmla="*/ 0 60000 65536"/>
                  <a:gd name="T7" fmla="*/ 0 60000 65536"/>
                  <a:gd name="T8" fmla="*/ 0 60000 65536"/>
                  <a:gd name="T9" fmla="*/ 0 w 576"/>
                  <a:gd name="T10" fmla="*/ 0 h 48"/>
                  <a:gd name="T11" fmla="*/ 576 w 576"/>
                  <a:gd name="T12" fmla="*/ 48 h 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76" h="48">
                    <a:moveTo>
                      <a:pt x="576" y="0"/>
                    </a:moveTo>
                    <a:cubicBezTo>
                      <a:pt x="480" y="24"/>
                      <a:pt x="384" y="48"/>
                      <a:pt x="288" y="48"/>
                    </a:cubicBezTo>
                    <a:cubicBezTo>
                      <a:pt x="192" y="48"/>
                      <a:pt x="96" y="24"/>
                      <a:pt x="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Line 30"/>
              <p:cNvSpPr>
                <a:spLocks noChangeShapeType="1"/>
              </p:cNvSpPr>
              <p:nvPr/>
            </p:nvSpPr>
            <p:spPr bwMode="auto">
              <a:xfrm flipV="1">
                <a:off x="2132" y="2064"/>
                <a:ext cx="508" cy="3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Line 31"/>
              <p:cNvSpPr>
                <a:spLocks noChangeShapeType="1"/>
              </p:cNvSpPr>
              <p:nvPr/>
            </p:nvSpPr>
            <p:spPr bwMode="auto">
              <a:xfrm>
                <a:off x="2160" y="2496"/>
                <a:ext cx="48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Freeform 32"/>
              <p:cNvSpPr>
                <a:spLocks/>
              </p:cNvSpPr>
              <p:nvPr/>
            </p:nvSpPr>
            <p:spPr bwMode="auto">
              <a:xfrm flipV="1">
                <a:off x="3552" y="2880"/>
                <a:ext cx="144" cy="240"/>
              </a:xfrm>
              <a:custGeom>
                <a:avLst/>
                <a:gdLst>
                  <a:gd name="T0" fmla="*/ 0 w 320"/>
                  <a:gd name="T1" fmla="*/ 1 h 384"/>
                  <a:gd name="T2" fmla="*/ 0 w 320"/>
                  <a:gd name="T3" fmla="*/ 1 h 384"/>
                  <a:gd name="T4" fmla="*/ 0 w 320"/>
                  <a:gd name="T5" fmla="*/ 0 h 384"/>
                  <a:gd name="T6" fmla="*/ 0 w 320"/>
                  <a:gd name="T7" fmla="*/ 1 h 384"/>
                  <a:gd name="T8" fmla="*/ 0 w 320"/>
                  <a:gd name="T9" fmla="*/ 1 h 3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0"/>
                  <a:gd name="T16" fmla="*/ 0 h 384"/>
                  <a:gd name="T17" fmla="*/ 320 w 320"/>
                  <a:gd name="T18" fmla="*/ 384 h 3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0" h="384">
                    <a:moveTo>
                      <a:pt x="64" y="384"/>
                    </a:moveTo>
                    <a:cubicBezTo>
                      <a:pt x="32" y="272"/>
                      <a:pt x="0" y="160"/>
                      <a:pt x="16" y="96"/>
                    </a:cubicBezTo>
                    <a:cubicBezTo>
                      <a:pt x="32" y="32"/>
                      <a:pt x="112" y="0"/>
                      <a:pt x="160" y="0"/>
                    </a:cubicBezTo>
                    <a:cubicBezTo>
                      <a:pt x="208" y="0"/>
                      <a:pt x="288" y="32"/>
                      <a:pt x="304" y="96"/>
                    </a:cubicBezTo>
                    <a:cubicBezTo>
                      <a:pt x="320" y="160"/>
                      <a:pt x="288" y="272"/>
                      <a:pt x="256" y="384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Text Box 33"/>
              <p:cNvSpPr txBox="1">
                <a:spLocks noChangeArrowheads="1"/>
              </p:cNvSpPr>
              <p:nvPr/>
            </p:nvSpPr>
            <p:spPr bwMode="auto">
              <a:xfrm>
                <a:off x="1872" y="2304"/>
                <a:ext cx="336" cy="2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en-US" sz="1800">
                    <a:latin typeface="Times New Roman" pitchFamily="18" charset="0"/>
                  </a:rPr>
                  <a:t>q</a:t>
                </a:r>
                <a:r>
                  <a:rPr kumimoji="0" lang="en-US" altLang="en-US" sz="1800" baseline="-25000">
                    <a:latin typeface="Times New Roman" pitchFamily="18" charset="0"/>
                  </a:rPr>
                  <a:t>0</a:t>
                </a:r>
                <a:endParaRPr kumimoji="0" lang="en-US" altLang="en-US" sz="1800">
                  <a:latin typeface="Times New Roman" pitchFamily="18" charset="0"/>
                </a:endParaRPr>
              </a:p>
            </p:txBody>
          </p:sp>
          <p:sp>
            <p:nvSpPr>
              <p:cNvPr id="85" name="Text Box 34"/>
              <p:cNvSpPr txBox="1">
                <a:spLocks noChangeArrowheads="1"/>
              </p:cNvSpPr>
              <p:nvPr/>
            </p:nvSpPr>
            <p:spPr bwMode="auto">
              <a:xfrm>
                <a:off x="2689" y="1882"/>
                <a:ext cx="334" cy="2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en-US" sz="1800" dirty="0">
                    <a:latin typeface="Times New Roman" pitchFamily="18" charset="0"/>
                  </a:rPr>
                  <a:t>q</a:t>
                </a:r>
                <a:r>
                  <a:rPr kumimoji="0" lang="en-US" altLang="en-US" sz="1800" baseline="-25000" dirty="0">
                    <a:latin typeface="Times New Roman" pitchFamily="18" charset="0"/>
                  </a:rPr>
                  <a:t>1</a:t>
                </a:r>
                <a:endParaRPr kumimoji="0" lang="en-US" altLang="en-US" sz="1800" dirty="0">
                  <a:latin typeface="Times New Roman" pitchFamily="18" charset="0"/>
                </a:endParaRPr>
              </a:p>
            </p:txBody>
          </p:sp>
          <p:sp>
            <p:nvSpPr>
              <p:cNvPr id="86" name="Text Box 35"/>
              <p:cNvSpPr txBox="1">
                <a:spLocks noChangeArrowheads="1"/>
              </p:cNvSpPr>
              <p:nvPr/>
            </p:nvSpPr>
            <p:spPr bwMode="auto">
              <a:xfrm>
                <a:off x="2689" y="2544"/>
                <a:ext cx="334" cy="2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en-US" sz="1800">
                    <a:latin typeface="Times New Roman" pitchFamily="18" charset="0"/>
                  </a:rPr>
                  <a:t>q</a:t>
                </a:r>
                <a:r>
                  <a:rPr kumimoji="0" lang="en-US" altLang="en-US" sz="1800" baseline="-25000">
                    <a:latin typeface="Times New Roman" pitchFamily="18" charset="0"/>
                  </a:rPr>
                  <a:t>2</a:t>
                </a:r>
                <a:endParaRPr kumimoji="0" lang="en-US" altLang="en-US" sz="1800">
                  <a:latin typeface="Times New Roman" pitchFamily="18" charset="0"/>
                </a:endParaRPr>
              </a:p>
            </p:txBody>
          </p:sp>
          <p:sp>
            <p:nvSpPr>
              <p:cNvPr id="87" name="Text Box 36"/>
              <p:cNvSpPr txBox="1">
                <a:spLocks noChangeArrowheads="1"/>
              </p:cNvSpPr>
              <p:nvPr/>
            </p:nvSpPr>
            <p:spPr bwMode="auto">
              <a:xfrm>
                <a:off x="3504" y="1929"/>
                <a:ext cx="336" cy="2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en-US" sz="1800">
                    <a:latin typeface="Times New Roman" pitchFamily="18" charset="0"/>
                  </a:rPr>
                  <a:t>q</a:t>
                </a:r>
                <a:r>
                  <a:rPr kumimoji="0" lang="en-US" altLang="en-US" sz="1800" baseline="-25000">
                    <a:latin typeface="Times New Roman" pitchFamily="18" charset="0"/>
                  </a:rPr>
                  <a:t>3</a:t>
                </a:r>
                <a:endParaRPr kumimoji="0" lang="en-US" altLang="en-US" sz="1800">
                  <a:latin typeface="Times New Roman" pitchFamily="18" charset="0"/>
                </a:endParaRPr>
              </a:p>
            </p:txBody>
          </p:sp>
          <p:sp>
            <p:nvSpPr>
              <p:cNvPr id="88" name="Text Box 37"/>
              <p:cNvSpPr txBox="1">
                <a:spLocks noChangeArrowheads="1"/>
              </p:cNvSpPr>
              <p:nvPr/>
            </p:nvSpPr>
            <p:spPr bwMode="auto">
              <a:xfrm>
                <a:off x="3504" y="2592"/>
                <a:ext cx="336" cy="2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en-US" sz="1800">
                    <a:latin typeface="Times New Roman" pitchFamily="18" charset="0"/>
                  </a:rPr>
                  <a:t>q</a:t>
                </a:r>
                <a:r>
                  <a:rPr kumimoji="0" lang="en-US" altLang="en-US" sz="1800" baseline="-25000">
                    <a:latin typeface="Times New Roman" pitchFamily="18" charset="0"/>
                  </a:rPr>
                  <a:t>4</a:t>
                </a:r>
                <a:endParaRPr kumimoji="0" lang="en-US" altLang="en-US" sz="1800">
                  <a:latin typeface="Times New Roman" pitchFamily="18" charset="0"/>
                </a:endParaRPr>
              </a:p>
            </p:txBody>
          </p:sp>
          <p:sp>
            <p:nvSpPr>
              <p:cNvPr id="89" name="Text Box 38"/>
              <p:cNvSpPr txBox="1">
                <a:spLocks noChangeArrowheads="1"/>
              </p:cNvSpPr>
              <p:nvPr/>
            </p:nvSpPr>
            <p:spPr bwMode="auto">
              <a:xfrm>
                <a:off x="3087" y="2461"/>
                <a:ext cx="145" cy="2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en-US" sz="1800">
                    <a:latin typeface="Times New Roman" pitchFamily="18" charset="0"/>
                  </a:rPr>
                  <a:t>a</a:t>
                </a:r>
              </a:p>
            </p:txBody>
          </p:sp>
          <p:sp>
            <p:nvSpPr>
              <p:cNvPr id="90" name="Text Box 39"/>
              <p:cNvSpPr txBox="1">
                <a:spLocks noChangeArrowheads="1"/>
              </p:cNvSpPr>
              <p:nvPr/>
            </p:nvSpPr>
            <p:spPr bwMode="auto">
              <a:xfrm>
                <a:off x="3104" y="1831"/>
                <a:ext cx="192" cy="2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en-US" sz="1800">
                    <a:latin typeface="Times New Roman" pitchFamily="18" charset="0"/>
                  </a:rPr>
                  <a:t>b</a:t>
                </a:r>
              </a:p>
            </p:txBody>
          </p:sp>
          <p:sp>
            <p:nvSpPr>
              <p:cNvPr id="91" name="Text Box 40"/>
              <p:cNvSpPr txBox="1">
                <a:spLocks noChangeArrowheads="1"/>
              </p:cNvSpPr>
              <p:nvPr/>
            </p:nvSpPr>
            <p:spPr bwMode="auto">
              <a:xfrm>
                <a:off x="2245" y="2592"/>
                <a:ext cx="192" cy="2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en-US" sz="1800">
                    <a:latin typeface="Times New Roman" pitchFamily="18" charset="0"/>
                  </a:rPr>
                  <a:t>b</a:t>
                </a:r>
              </a:p>
            </p:txBody>
          </p:sp>
          <p:sp>
            <p:nvSpPr>
              <p:cNvPr id="92" name="Text Box 41"/>
              <p:cNvSpPr txBox="1">
                <a:spLocks noChangeArrowheads="1"/>
              </p:cNvSpPr>
              <p:nvPr/>
            </p:nvSpPr>
            <p:spPr bwMode="auto">
              <a:xfrm>
                <a:off x="3085" y="2727"/>
                <a:ext cx="192" cy="2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en-US" sz="1800">
                    <a:latin typeface="Times New Roman" pitchFamily="18" charset="0"/>
                  </a:rPr>
                  <a:t>b</a:t>
                </a:r>
              </a:p>
            </p:txBody>
          </p:sp>
          <p:sp>
            <p:nvSpPr>
              <p:cNvPr id="93" name="Text Box 42"/>
              <p:cNvSpPr txBox="1">
                <a:spLocks noChangeArrowheads="1"/>
              </p:cNvSpPr>
              <p:nvPr/>
            </p:nvSpPr>
            <p:spPr bwMode="auto">
              <a:xfrm>
                <a:off x="3092" y="2047"/>
                <a:ext cx="144" cy="2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en-US" sz="1800">
                    <a:latin typeface="Times New Roman" pitchFamily="18" charset="0"/>
                  </a:rPr>
                  <a:t>a</a:t>
                </a:r>
              </a:p>
            </p:txBody>
          </p:sp>
          <p:sp>
            <p:nvSpPr>
              <p:cNvPr id="94" name="Text Box 44"/>
              <p:cNvSpPr txBox="1">
                <a:spLocks noChangeArrowheads="1"/>
              </p:cNvSpPr>
              <p:nvPr/>
            </p:nvSpPr>
            <p:spPr bwMode="auto">
              <a:xfrm>
                <a:off x="2256" y="1968"/>
                <a:ext cx="144" cy="2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en-US" sz="1800">
                    <a:latin typeface="Times New Roman" pitchFamily="18" charset="0"/>
                  </a:rPr>
                  <a:t>a</a:t>
                </a:r>
              </a:p>
            </p:txBody>
          </p:sp>
          <p:sp>
            <p:nvSpPr>
              <p:cNvPr id="95" name="Text Box 48"/>
              <p:cNvSpPr txBox="1">
                <a:spLocks noChangeArrowheads="1"/>
              </p:cNvSpPr>
              <p:nvPr/>
            </p:nvSpPr>
            <p:spPr bwMode="auto">
              <a:xfrm>
                <a:off x="1698" y="2316"/>
                <a:ext cx="222" cy="2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hlink"/>
                  </a:buClr>
                  <a:buSzPct val="50000"/>
                  <a:buFont typeface="Monotype Sorts" pitchFamily="2" charset="2"/>
                  <a:buChar char="n"/>
                  <a:defRPr kumimoji="1" sz="28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tx2"/>
                  </a:buClr>
                  <a:buSzPct val="75000"/>
                  <a:buFont typeface="Monotype Sorts" pitchFamily="2" charset="2"/>
                  <a:buChar char="u"/>
                  <a:defRPr kumimoji="1" sz="2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Monotype Sorts" pitchFamily="2" charset="2"/>
                  <a:buChar char="F"/>
                  <a:defRPr kumimoji="1"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tx2"/>
                  </a:buClr>
                  <a:buSzPct val="100000"/>
                  <a:buChar char="•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100000"/>
                  <a:buChar char="–"/>
                  <a:defRPr kumimoji="1"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b="1" i="0">
                    <a:latin typeface="Times New Roman" pitchFamily="18" charset="0"/>
                  </a:rPr>
                  <a:t>&gt;</a:t>
                </a:r>
              </a:p>
            </p:txBody>
          </p:sp>
        </p:grpSp>
        <p:sp>
          <p:nvSpPr>
            <p:cNvPr id="102" name="TextBox 101"/>
            <p:cNvSpPr txBox="1"/>
            <p:nvPr/>
          </p:nvSpPr>
          <p:spPr>
            <a:xfrm>
              <a:off x="1308624" y="3811433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(b)</a:t>
              </a:r>
              <a:endParaRPr lang="en-US" dirty="0"/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6515415" y="1616577"/>
            <a:ext cx="4124876" cy="862376"/>
            <a:chOff x="6515415" y="1616577"/>
            <a:chExt cx="4124876" cy="862376"/>
          </a:xfrm>
        </p:grpSpPr>
        <p:sp>
          <p:nvSpPr>
            <p:cNvPr id="103" name="TextBox 102"/>
            <p:cNvSpPr txBox="1"/>
            <p:nvPr/>
          </p:nvSpPr>
          <p:spPr>
            <a:xfrm>
              <a:off x="6515415" y="2070967"/>
              <a:ext cx="478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(c)</a:t>
              </a:r>
              <a:endParaRPr lang="en-US" dirty="0"/>
            </a:p>
          </p:txBody>
        </p:sp>
        <p:sp>
          <p:nvSpPr>
            <p:cNvPr id="104" name="Oval 103"/>
            <p:cNvSpPr/>
            <p:nvPr/>
          </p:nvSpPr>
          <p:spPr>
            <a:xfrm>
              <a:off x="7415961" y="2069651"/>
              <a:ext cx="409303" cy="40930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q</a:t>
              </a:r>
              <a:r>
                <a:rPr lang="en-US" sz="1400" baseline="-25000" dirty="0" smtClean="0">
                  <a:solidFill>
                    <a:schemeClr val="tx1"/>
                  </a:solidFill>
                </a:rPr>
                <a:t>0</a:t>
              </a:r>
              <a:endParaRPr lang="en-US" sz="1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9926011" y="2032088"/>
              <a:ext cx="409303" cy="40930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8686082" y="2076418"/>
              <a:ext cx="352697" cy="3458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q</a:t>
              </a:r>
              <a:r>
                <a:rPr lang="en-US" sz="14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07" name="Straight Arrow Connector 106"/>
            <p:cNvCxnSpPr/>
            <p:nvPr/>
          </p:nvCxnSpPr>
          <p:spPr>
            <a:xfrm>
              <a:off x="7176986" y="2271629"/>
              <a:ext cx="225912" cy="24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 flipV="1">
              <a:off x="7803108" y="2259062"/>
              <a:ext cx="872357" cy="141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8084182" y="1926504"/>
              <a:ext cx="186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10047534" y="1616577"/>
              <a:ext cx="592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0, 1</a:t>
              </a:r>
              <a:endParaRPr lang="en-US" dirty="0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9297683" y="1916253"/>
              <a:ext cx="186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17" name="Arc 116"/>
            <p:cNvSpPr/>
            <p:nvPr/>
          </p:nvSpPr>
          <p:spPr>
            <a:xfrm rot="1384262">
              <a:off x="9885444" y="1839251"/>
              <a:ext cx="199680" cy="273168"/>
            </a:xfrm>
            <a:prstGeom prst="arc">
              <a:avLst>
                <a:gd name="adj1" fmla="val 4238200"/>
                <a:gd name="adj2" fmla="val 962692"/>
              </a:avLst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Arrow Connector 117"/>
            <p:cNvCxnSpPr/>
            <p:nvPr/>
          </p:nvCxnSpPr>
          <p:spPr>
            <a:xfrm flipV="1">
              <a:off x="9044922" y="2237892"/>
              <a:ext cx="872357" cy="141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Oval 118"/>
            <p:cNvSpPr/>
            <p:nvPr/>
          </p:nvSpPr>
          <p:spPr>
            <a:xfrm>
              <a:off x="9954314" y="2063825"/>
              <a:ext cx="352697" cy="3458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q</a:t>
              </a:r>
              <a:r>
                <a:rPr lang="en-US" sz="1400" baseline="-25000" dirty="0" smtClean="0">
                  <a:solidFill>
                    <a:schemeClr val="tx1"/>
                  </a:solidFill>
                </a:rPr>
                <a:t>2</a:t>
              </a:r>
              <a:endParaRPr lang="en-US" sz="1400" baseline="-25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6531789" y="3518912"/>
            <a:ext cx="4943508" cy="400110"/>
            <a:chOff x="6531789" y="3518912"/>
            <a:chExt cx="4943508" cy="400110"/>
          </a:xfrm>
        </p:grpSpPr>
        <p:sp>
          <p:nvSpPr>
            <p:cNvPr id="120" name="TextBox 119"/>
            <p:cNvSpPr txBox="1"/>
            <p:nvPr/>
          </p:nvSpPr>
          <p:spPr>
            <a:xfrm>
              <a:off x="6531789" y="3538285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(d)</a:t>
              </a:r>
              <a:endParaRPr lang="en-US" dirty="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7056074" y="3518912"/>
              <a:ext cx="44192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lvl="1"/>
              <a:r>
                <a:rPr lang="en-US" altLang="en-US" sz="2000" dirty="0">
                  <a:sym typeface="Symbol" pitchFamily="18" charset="2"/>
                </a:rPr>
                <a:t>“The set of all strings ending in 00</a:t>
              </a:r>
              <a:r>
                <a:rPr lang="en-US" altLang="en-US" sz="2000" dirty="0" smtClean="0">
                  <a:sym typeface="Symbol" pitchFamily="18" charset="2"/>
                </a:rPr>
                <a:t>”.</a:t>
              </a:r>
              <a:endParaRPr lang="en-US" altLang="en-US" sz="2000" dirty="0">
                <a:sym typeface="Symbol" pitchFamily="18" charset="2"/>
              </a:endParaRP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6531788" y="4608144"/>
            <a:ext cx="5322942" cy="1677498"/>
            <a:chOff x="6531788" y="4608144"/>
            <a:chExt cx="5322942" cy="1677498"/>
          </a:xfrm>
        </p:grpSpPr>
        <p:sp>
          <p:nvSpPr>
            <p:cNvPr id="133" name="TextBox 132"/>
            <p:cNvSpPr txBox="1"/>
            <p:nvPr/>
          </p:nvSpPr>
          <p:spPr>
            <a:xfrm>
              <a:off x="6531788" y="4608144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(e)</a:t>
              </a:r>
              <a:endParaRPr lang="en-US" dirty="0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7067970" y="4654426"/>
              <a:ext cx="4786760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lvl="1"/>
              <a:r>
                <a:rPr lang="en-US" altLang="en-US" sz="2000" dirty="0">
                  <a:sym typeface="Symbol" pitchFamily="18" charset="2"/>
                </a:rPr>
                <a:t>“The set of all strings when </a:t>
              </a:r>
              <a:r>
                <a:rPr lang="en-US" altLang="en-US" sz="2000" dirty="0" smtClean="0">
                  <a:sym typeface="Symbol" pitchFamily="18" charset="2"/>
                </a:rPr>
                <a:t>interpreted</a:t>
              </a:r>
            </a:p>
            <a:p>
              <a:pPr marL="0" lvl="1"/>
              <a:r>
                <a:rPr lang="en-US" altLang="en-US" sz="2000" dirty="0" smtClean="0">
                  <a:sym typeface="Symbol" pitchFamily="18" charset="2"/>
                </a:rPr>
                <a:t>as </a:t>
              </a:r>
              <a:r>
                <a:rPr lang="en-US" altLang="en-US" sz="2000" dirty="0">
                  <a:sym typeface="Symbol" pitchFamily="18" charset="2"/>
                </a:rPr>
                <a:t>a binary integer, is </a:t>
              </a:r>
              <a:r>
                <a:rPr lang="en-US" altLang="en-US" sz="2000" dirty="0" smtClean="0">
                  <a:sym typeface="Symbol" pitchFamily="18" charset="2"/>
                </a:rPr>
                <a:t>a </a:t>
              </a:r>
              <a:r>
                <a:rPr lang="en-US" altLang="en-US" sz="2000" dirty="0">
                  <a:sym typeface="Symbol" pitchFamily="18" charset="2"/>
                </a:rPr>
                <a:t>multiple of </a:t>
              </a:r>
              <a:r>
                <a:rPr lang="en-US" altLang="en-US" sz="2000" dirty="0" smtClean="0">
                  <a:sym typeface="Symbol" pitchFamily="18" charset="2"/>
                </a:rPr>
                <a:t>5,</a:t>
              </a:r>
            </a:p>
            <a:p>
              <a:pPr marL="0" lvl="1"/>
              <a:r>
                <a:rPr lang="en-US" altLang="en-US" sz="2000" dirty="0" smtClean="0">
                  <a:sym typeface="Symbol" pitchFamily="18" charset="2"/>
                </a:rPr>
                <a:t>e.g</a:t>
              </a:r>
              <a:r>
                <a:rPr lang="en-US" altLang="en-US" sz="2000" dirty="0">
                  <a:sym typeface="Symbol" pitchFamily="18" charset="2"/>
                </a:rPr>
                <a:t>., strings 101, 1010, and 1111 are </a:t>
              </a:r>
              <a:r>
                <a:rPr lang="en-US" altLang="en-US" sz="2000" dirty="0" smtClean="0">
                  <a:sym typeface="Symbol" pitchFamily="18" charset="2"/>
                </a:rPr>
                <a:t>in</a:t>
              </a:r>
            </a:p>
            <a:p>
              <a:pPr marL="0" lvl="1"/>
              <a:r>
                <a:rPr lang="en-US" altLang="en-US" sz="2000" dirty="0" smtClean="0">
                  <a:sym typeface="Symbol" pitchFamily="18" charset="2"/>
                </a:rPr>
                <a:t>the </a:t>
              </a:r>
              <a:r>
                <a:rPr lang="en-US" altLang="en-US" sz="2000" dirty="0">
                  <a:sym typeface="Symbol" pitchFamily="18" charset="2"/>
                </a:rPr>
                <a:t>language, whereas 10, 100, and </a:t>
              </a:r>
              <a:r>
                <a:rPr lang="en-US" altLang="en-US" sz="2000" dirty="0" smtClean="0">
                  <a:sym typeface="Symbol" pitchFamily="18" charset="2"/>
                </a:rPr>
                <a:t>111</a:t>
              </a:r>
            </a:p>
            <a:p>
              <a:pPr marL="0" lvl="1"/>
              <a:r>
                <a:rPr lang="en-US" altLang="en-US" sz="2000" dirty="0" smtClean="0">
                  <a:sym typeface="Symbol" pitchFamily="18" charset="2"/>
                </a:rPr>
                <a:t>are </a:t>
              </a:r>
              <a:r>
                <a:rPr lang="en-US" altLang="en-US" sz="2000" dirty="0">
                  <a:sym typeface="Symbol" pitchFamily="18" charset="2"/>
                </a:rPr>
                <a:t>not”.</a:t>
              </a:r>
              <a:endParaRPr lang="en-US" altLang="en-US" sz="2000" i="1" dirty="0">
                <a:sym typeface="Symbol" pitchFamily="18" charset="2"/>
              </a:endParaRPr>
            </a:p>
          </p:txBody>
        </p:sp>
      </p:grpSp>
      <p:sp>
        <p:nvSpPr>
          <p:cNvPr id="140" name="Slide Number Placeholder 1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12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8984" y="508948"/>
            <a:ext cx="4926037" cy="883751"/>
          </a:xfrm>
        </p:spPr>
        <p:txBody>
          <a:bodyPr/>
          <a:lstStyle/>
          <a:p>
            <a:r>
              <a:rPr lang="en-US" dirty="0" smtClean="0"/>
              <a:t>Regular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7139" y="1582621"/>
            <a:ext cx="10058400" cy="2363369"/>
          </a:xfrm>
        </p:spPr>
        <p:txBody>
          <a:bodyPr/>
          <a:lstStyle/>
          <a:p>
            <a:r>
              <a:rPr lang="en-US" dirty="0" smtClean="0"/>
              <a:t>Remember that a </a:t>
            </a:r>
            <a:r>
              <a:rPr lang="en-US" b="1" i="1" dirty="0" smtClean="0">
                <a:solidFill>
                  <a:schemeClr val="accent2"/>
                </a:solidFill>
              </a:rPr>
              <a:t>language</a:t>
            </a:r>
            <a:r>
              <a:rPr lang="en-US" dirty="0" smtClean="0"/>
              <a:t> is a set of strings over some </a:t>
            </a:r>
            <a:r>
              <a:rPr lang="en-US" i="1" dirty="0" smtClean="0"/>
              <a:t>alphabet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A finite automata </a:t>
            </a:r>
            <a:r>
              <a:rPr lang="en-US" i="1" dirty="0" smtClean="0"/>
              <a:t>M</a:t>
            </a:r>
            <a:r>
              <a:rPr lang="en-US" dirty="0" smtClean="0"/>
              <a:t> </a:t>
            </a:r>
            <a:r>
              <a:rPr lang="en-US" i="1" dirty="0" smtClean="0"/>
              <a:t>recognizes</a:t>
            </a:r>
            <a:r>
              <a:rPr lang="en-US" dirty="0" smtClean="0"/>
              <a:t> a language </a:t>
            </a:r>
            <a:r>
              <a:rPr lang="en-US" i="1" dirty="0" smtClean="0"/>
              <a:t>A</a:t>
            </a:r>
            <a:r>
              <a:rPr lang="en-US" dirty="0" smtClean="0"/>
              <a:t> if </a:t>
            </a:r>
            <a:r>
              <a:rPr lang="en-US" i="1" dirty="0" smtClean="0"/>
              <a:t>A </a:t>
            </a:r>
            <a:r>
              <a:rPr lang="en-US" dirty="0" smtClean="0"/>
              <a:t>= { </a:t>
            </a:r>
            <a:r>
              <a:rPr lang="en-US" i="1" dirty="0" smtClean="0"/>
              <a:t>w</a:t>
            </a:r>
            <a:r>
              <a:rPr lang="en-US" dirty="0" smtClean="0"/>
              <a:t>| </a:t>
            </a:r>
            <a:r>
              <a:rPr lang="en-US" i="1" dirty="0" smtClean="0"/>
              <a:t>M</a:t>
            </a:r>
            <a:r>
              <a:rPr lang="en-US" dirty="0" smtClean="0"/>
              <a:t> accepts </a:t>
            </a:r>
            <a:r>
              <a:rPr lang="en-US" i="1" dirty="0" smtClean="0"/>
              <a:t>w </a:t>
            </a:r>
            <a:r>
              <a:rPr lang="en-US" dirty="0" smtClean="0"/>
              <a:t>}</a:t>
            </a:r>
          </a:p>
          <a:p>
            <a:pPr>
              <a:spcBef>
                <a:spcPts val="2400"/>
              </a:spcBef>
            </a:pPr>
            <a:r>
              <a:rPr lang="en-US" u="sng" dirty="0" smtClean="0"/>
              <a:t>Definition</a:t>
            </a:r>
          </a:p>
          <a:p>
            <a:pPr lvl="1">
              <a:spcBef>
                <a:spcPts val="1800"/>
              </a:spcBef>
            </a:pPr>
            <a:r>
              <a:rPr lang="en-US" dirty="0" smtClean="0"/>
              <a:t>A language is called a </a:t>
            </a:r>
            <a:r>
              <a:rPr lang="en-US" b="1" i="1" dirty="0" smtClean="0">
                <a:solidFill>
                  <a:schemeClr val="accent2"/>
                </a:solidFill>
              </a:rPr>
              <a:t>regular language </a:t>
            </a:r>
            <a:r>
              <a:rPr lang="en-US" dirty="0" smtClean="0"/>
              <a:t>if some finite automaton recognizes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598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5054" y="375302"/>
            <a:ext cx="5043267" cy="883756"/>
          </a:xfrm>
        </p:spPr>
        <p:txBody>
          <a:bodyPr>
            <a:normAutofit/>
          </a:bodyPr>
          <a:lstStyle/>
          <a:p>
            <a:r>
              <a:rPr lang="en-US" dirty="0" smtClean="0"/>
              <a:t>Regular Operations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6800" y="1336428"/>
                <a:ext cx="10058400" cy="4621238"/>
              </a:xfrm>
            </p:spPr>
            <p:txBody>
              <a:bodyPr/>
              <a:lstStyle/>
              <a:p>
                <a:r>
                  <a:rPr lang="en-US" u="sng" dirty="0" smtClean="0"/>
                  <a:t>Definition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dirty="0" smtClean="0"/>
                  <a:t>Let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and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be languages. We define the regular operations </a:t>
                </a:r>
                <a:r>
                  <a:rPr lang="en-US" u="sng" dirty="0" smtClean="0"/>
                  <a:t>union</a:t>
                </a:r>
                <a:r>
                  <a:rPr lang="en-US" dirty="0" smtClean="0"/>
                  <a:t>, </a:t>
                </a:r>
                <a:r>
                  <a:rPr lang="en-US" u="sng" dirty="0" smtClean="0"/>
                  <a:t>concatenation</a:t>
                </a:r>
                <a:r>
                  <a:rPr lang="en-US" dirty="0" smtClean="0"/>
                  <a:t>, and (</a:t>
                </a:r>
                <a:r>
                  <a:rPr lang="en-US" u="sng" dirty="0"/>
                  <a:t>K</a:t>
                </a:r>
                <a:r>
                  <a:rPr lang="en-US" u="sng" dirty="0" smtClean="0"/>
                  <a:t>leene</a:t>
                </a:r>
                <a:r>
                  <a:rPr lang="en-US" dirty="0" smtClean="0"/>
                  <a:t>) </a:t>
                </a:r>
                <a:r>
                  <a:rPr lang="en-US" u="sng" dirty="0" smtClean="0"/>
                  <a:t>star</a:t>
                </a:r>
                <a:r>
                  <a:rPr lang="en-US" dirty="0" smtClean="0"/>
                  <a:t>:</a:t>
                </a:r>
              </a:p>
              <a:p>
                <a:pPr lvl="2">
                  <a:spcBef>
                    <a:spcPts val="1200"/>
                  </a:spcBef>
                </a:pPr>
                <a:r>
                  <a:rPr lang="en-US" i="1" dirty="0" smtClean="0"/>
                  <a:t>Union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pPr lvl="2">
                  <a:spcBef>
                    <a:spcPts val="1200"/>
                  </a:spcBef>
                </a:pPr>
                <a:r>
                  <a:rPr lang="en-US" i="1" dirty="0" smtClean="0"/>
                  <a:t>Concatenation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°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∈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𝑎𝑛𝑑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∈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lvl="2">
                  <a:spcBef>
                    <a:spcPts val="1200"/>
                  </a:spcBef>
                </a:pPr>
                <a:r>
                  <a:rPr lang="en-US" i="1" dirty="0" smtClean="0"/>
                  <a:t>Star</a:t>
                </a:r>
                <a:r>
                  <a:rPr lang="en-US" dirty="0" smtClean="0"/>
                  <a:t>:  A*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≥0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𝑎𝑛𝑑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lvl="3">
                  <a:spcBef>
                    <a:spcPts val="1200"/>
                  </a:spcBef>
                </a:pPr>
                <a:r>
                  <a:rPr lang="en-US" dirty="0" smtClean="0"/>
                  <a:t>Note that the empty string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is always a member of A*</a:t>
                </a:r>
              </a:p>
              <a:p>
                <a:pPr lvl="2"/>
                <a:endParaRPr lang="en-US" dirty="0"/>
              </a:p>
              <a:p>
                <a:pPr lvl="1"/>
                <a:r>
                  <a:rPr lang="en-US" u="sng" dirty="0" smtClean="0"/>
                  <a:t>Example</a:t>
                </a:r>
              </a:p>
              <a:p>
                <a:pPr lvl="2">
                  <a:spcBef>
                    <a:spcPts val="1800"/>
                  </a:spcBef>
                </a:pPr>
                <a:r>
                  <a:rPr lang="en-US" dirty="0" smtClean="0"/>
                  <a:t>Let A = { good, bad }, B = { blue, green } 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= { a, b, …, z}</a:t>
                </a:r>
              </a:p>
              <a:p>
                <a:pPr lvl="3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∪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 smtClean="0"/>
                  <a:t> = { good, bad, blue, green }</a:t>
                </a:r>
              </a:p>
              <a:p>
                <a:pPr lvl="3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°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 smtClean="0"/>
                  <a:t> = {</a:t>
                </a:r>
                <a:r>
                  <a:rPr lang="en-US" dirty="0" err="1" smtClean="0"/>
                  <a:t>goodblue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goodgreen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badblue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badgreen</a:t>
                </a:r>
                <a:r>
                  <a:rPr lang="en-US" dirty="0" smtClean="0"/>
                  <a:t> }</a:t>
                </a:r>
              </a:p>
              <a:p>
                <a:pPr lvl="3">
                  <a:spcBef>
                    <a:spcPts val="1200"/>
                  </a:spcBef>
                </a:pPr>
                <a:r>
                  <a:rPr lang="en-US" dirty="0" smtClean="0"/>
                  <a:t>A* = {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, good, bad, </a:t>
                </a:r>
                <a:r>
                  <a:rPr lang="en-US" dirty="0" err="1" smtClean="0"/>
                  <a:t>goodgood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badbad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goodbad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badgood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badbadbad</a:t>
                </a:r>
                <a:r>
                  <a:rPr lang="en-US" dirty="0" smtClean="0"/>
                  <a:t>, … }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1336428"/>
                <a:ext cx="10058400" cy="4621238"/>
              </a:xfrm>
              <a:blipFill rotWithShape="1">
                <a:blip r:embed="rId2"/>
                <a:stretch>
                  <a:fillRect l="-364" t="-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5930197" y="2324169"/>
            <a:ext cx="2747553" cy="524536"/>
            <a:chOff x="5930197" y="2324169"/>
            <a:chExt cx="2747553" cy="524536"/>
          </a:xfrm>
        </p:grpSpPr>
        <p:sp>
          <p:nvSpPr>
            <p:cNvPr id="5" name="Right Brace 4"/>
            <p:cNvSpPr/>
            <p:nvPr/>
          </p:nvSpPr>
          <p:spPr>
            <a:xfrm>
              <a:off x="5930197" y="2324169"/>
              <a:ext cx="104503" cy="524536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500607" y="2387475"/>
              <a:ext cx="2177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Binary operations</a:t>
              </a:r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930197" y="2916073"/>
            <a:ext cx="2747553" cy="369332"/>
            <a:chOff x="5930197" y="2916073"/>
            <a:chExt cx="2747553" cy="369332"/>
          </a:xfrm>
        </p:grpSpPr>
        <p:sp>
          <p:nvSpPr>
            <p:cNvPr id="6" name="Right Brace 5"/>
            <p:cNvSpPr/>
            <p:nvPr/>
          </p:nvSpPr>
          <p:spPr>
            <a:xfrm>
              <a:off x="5930197" y="2956716"/>
              <a:ext cx="104503" cy="302960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500607" y="2916073"/>
              <a:ext cx="2177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Unary operations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61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1949" y="290895"/>
            <a:ext cx="4933071" cy="848588"/>
          </a:xfrm>
        </p:spPr>
        <p:txBody>
          <a:bodyPr/>
          <a:lstStyle/>
          <a:p>
            <a:r>
              <a:rPr lang="en-US" dirty="0" smtClean="0"/>
              <a:t>Closed Operations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6800" y="1273123"/>
                <a:ext cx="10058400" cy="5022166"/>
              </a:xfrm>
            </p:spPr>
            <p:txBody>
              <a:bodyPr>
                <a:normAutofit/>
              </a:bodyPr>
              <a:lstStyle/>
              <a:p>
                <a:pPr marL="182880" lvl="2">
                  <a:spcBef>
                    <a:spcPts val="900"/>
                  </a:spcBef>
                </a:pPr>
                <a:r>
                  <a:rPr lang="en-US" sz="1800" dirty="0" smtClean="0"/>
                  <a:t>Recall that a collection of objects is 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closed under some operation </a:t>
                </a:r>
                <a:r>
                  <a:rPr lang="en-US" sz="1800" dirty="0"/>
                  <a:t>if applying that operation </a:t>
                </a:r>
                <a:r>
                  <a:rPr lang="en-US" sz="1800" dirty="0" smtClean="0"/>
                  <a:t>	to </a:t>
                </a:r>
                <a:r>
                  <a:rPr lang="en-US" sz="1800" dirty="0"/>
                  <a:t>members of the collection returns an object still in the collection</a:t>
                </a:r>
              </a:p>
              <a:p>
                <a:pPr>
                  <a:spcBef>
                    <a:spcPts val="2400"/>
                  </a:spcBef>
                </a:pPr>
                <a:r>
                  <a:rPr lang="en-US" u="sng" dirty="0" smtClean="0"/>
                  <a:t>Theorem</a:t>
                </a:r>
                <a:r>
                  <a:rPr lang="en-US" dirty="0" smtClean="0"/>
                  <a:t>:  The class of regular languages is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closed</a:t>
                </a:r>
                <a:r>
                  <a:rPr lang="en-US" dirty="0" smtClean="0"/>
                  <a:t>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under the </a:t>
                </a:r>
                <a:r>
                  <a:rPr lang="en-US" u="sng" dirty="0" smtClean="0">
                    <a:solidFill>
                      <a:schemeClr val="accent2"/>
                    </a:solidFill>
                  </a:rPr>
                  <a:t>union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 </a:t>
                </a:r>
                <a:r>
                  <a:rPr lang="en-US" dirty="0" smtClean="0"/>
                  <a:t>operation. (If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and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are 	regular languages, so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∪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dirty="0" smtClean="0"/>
                  <a:t>Proof  idea: since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and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are regular languages, there exist </a:t>
                </a:r>
                <a:r>
                  <a:rPr lang="en-US" i="1" dirty="0" smtClean="0"/>
                  <a:t>M</a:t>
                </a:r>
                <a:r>
                  <a:rPr lang="en-US" i="1" baseline="-25000" dirty="0" smtClean="0"/>
                  <a:t>A</a:t>
                </a:r>
                <a:r>
                  <a:rPr lang="en-US" dirty="0" smtClean="0"/>
                  <a:t> and </a:t>
                </a:r>
                <a:r>
                  <a:rPr lang="en-US" i="1" dirty="0" smtClean="0"/>
                  <a:t>M</a:t>
                </a:r>
                <a:r>
                  <a:rPr lang="en-US" i="1" baseline="-25000" dirty="0" smtClean="0"/>
                  <a:t>B</a:t>
                </a:r>
                <a:r>
                  <a:rPr lang="en-US" dirty="0" smtClean="0"/>
                  <a:t>. Construct a </a:t>
                </a:r>
                <a:r>
                  <a:rPr lang="en-US" i="1" dirty="0" smtClean="0"/>
                  <a:t>M</a:t>
                </a:r>
                <a14:m>
                  <m:oMath xmlns:m="http://schemas.openxmlformats.org/officeDocument/2006/math">
                    <m:r>
                      <a:rPr lang="en-US" i="1" baseline="-2500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baseline="-10000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i="1" baseline="-25000" dirty="0" smtClean="0"/>
                  <a:t> </a:t>
                </a:r>
                <a:r>
                  <a:rPr lang="en-US" dirty="0" smtClean="0"/>
                  <a:t>that 	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simulates</a:t>
                </a:r>
                <a:r>
                  <a:rPr lang="en-US" dirty="0" smtClean="0"/>
                  <a:t> </a:t>
                </a:r>
                <a:r>
                  <a:rPr lang="en-US" i="1" dirty="0" smtClean="0"/>
                  <a:t>M</a:t>
                </a:r>
                <a:r>
                  <a:rPr lang="en-US" i="1" baseline="-25000" dirty="0" smtClean="0"/>
                  <a:t>A</a:t>
                </a:r>
                <a:r>
                  <a:rPr lang="en-US" baseline="-25000" dirty="0" smtClean="0"/>
                  <a:t> </a:t>
                </a:r>
                <a:r>
                  <a:rPr lang="en-US" dirty="0" smtClean="0"/>
                  <a:t>and</a:t>
                </a:r>
                <a:r>
                  <a:rPr lang="en-US" baseline="-25000" dirty="0" smtClean="0"/>
                  <a:t> </a:t>
                </a:r>
                <a:r>
                  <a:rPr lang="en-US" i="1" dirty="0" smtClean="0"/>
                  <a:t>M</a:t>
                </a:r>
                <a:r>
                  <a:rPr lang="en-US" i="1" baseline="-25000" dirty="0" smtClean="0"/>
                  <a:t>B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u="sng" dirty="0" smtClean="0"/>
                  <a:t>Proof</a:t>
                </a:r>
                <a:r>
                  <a:rPr lang="en-US" dirty="0" smtClean="0"/>
                  <a:t>:</a:t>
                </a:r>
              </a:p>
              <a:p>
                <a:pPr lvl="2">
                  <a:spcBef>
                    <a:spcPts val="1800"/>
                  </a:spcBef>
                </a:pPr>
                <a:r>
                  <a:rPr lang="en-US" dirty="0" smtClean="0"/>
                  <a:t>Given </a:t>
                </a:r>
                <a:r>
                  <a:rPr lang="en-US" i="1" dirty="0" smtClean="0"/>
                  <a:t>M</a:t>
                </a:r>
                <a:r>
                  <a:rPr lang="en-US" i="1" baseline="-25000" dirty="0" smtClean="0"/>
                  <a:t>A</a:t>
                </a:r>
                <a:r>
                  <a:rPr lang="en-US" dirty="0" smtClean="0"/>
                  <a:t> </a:t>
                </a:r>
                <a:r>
                  <a:rPr lang="en-US" dirty="0"/>
                  <a:t>=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and </a:t>
                </a:r>
                <a:r>
                  <a:rPr lang="en-US" i="1" dirty="0" smtClean="0"/>
                  <a:t>M</a:t>
                </a:r>
                <a:r>
                  <a:rPr lang="en-US" i="1" baseline="-25000" dirty="0" smtClean="0"/>
                  <a:t>B</a:t>
                </a:r>
                <a:r>
                  <a:rPr lang="en-US" baseline="-25000" dirty="0" smtClean="0"/>
                  <a:t>  </a:t>
                </a:r>
                <a:r>
                  <a:rPr lang="en-US" dirty="0" smtClean="0"/>
                  <a:t>= 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, we construct </a:t>
                </a:r>
                <a:r>
                  <a:rPr lang="en-US" i="1" dirty="0"/>
                  <a:t>M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baseline="-1200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baseline="-25000" dirty="0" smtClean="0"/>
                  <a:t>=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, where</a:t>
                </a:r>
              </a:p>
              <a:p>
                <a:pPr lvl="3">
                  <a:spcBef>
                    <a:spcPts val="180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 smtClean="0"/>
                  <a:t>   (Cartesian product of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</a:p>
              <a:p>
                <a:pPr lvl="3">
                  <a:spcBef>
                    <a:spcPts val="18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 is defined as follows: for each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 smtClean="0"/>
                  <a:t> and each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 smtClean="0"/>
                  <a:t>, 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3">
                  <a:spcBef>
                    <a:spcPts val="18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is the pair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/>
              </a:p>
              <a:p>
                <a:pPr lvl="3">
                  <a:spcBef>
                    <a:spcPts val="18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or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1273123"/>
                <a:ext cx="10058400" cy="5022166"/>
              </a:xfrm>
              <a:blipFill rotWithShape="1">
                <a:blip r:embed="rId3"/>
                <a:stretch>
                  <a:fillRect l="-364" t="-607" r="-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81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149" y="1709294"/>
            <a:ext cx="3968051" cy="2344305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Example of the Closed Operation </a:t>
            </a:r>
            <a:r>
              <a:rPr lang="en-US" sz="4000" u="sng" dirty="0" smtClean="0"/>
              <a:t>Union</a:t>
            </a:r>
            <a:endParaRPr lang="en-US" sz="4000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465" y="303264"/>
            <a:ext cx="5707935" cy="627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1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5261" y="403438"/>
            <a:ext cx="4841631" cy="911886"/>
          </a:xfrm>
        </p:spPr>
        <p:txBody>
          <a:bodyPr/>
          <a:lstStyle/>
          <a:p>
            <a:r>
              <a:rPr lang="en-US" dirty="0" smtClean="0"/>
              <a:t>Closed Operations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80867" y="1434907"/>
                <a:ext cx="10081847" cy="4368888"/>
              </a:xfrm>
            </p:spPr>
            <p:txBody>
              <a:bodyPr>
                <a:normAutofit/>
              </a:bodyPr>
              <a:lstStyle/>
              <a:p>
                <a:r>
                  <a:rPr lang="en-US" u="sng" dirty="0" smtClean="0"/>
                  <a:t>Theorem</a:t>
                </a:r>
                <a:r>
                  <a:rPr lang="en-US" dirty="0" smtClean="0"/>
                  <a:t>:  The class of regular languages is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closed under the </a:t>
                </a:r>
                <a:r>
                  <a:rPr lang="en-US" u="sng" dirty="0" smtClean="0">
                    <a:solidFill>
                      <a:schemeClr val="accent2"/>
                    </a:solidFill>
                  </a:rPr>
                  <a:t>concatenation</a:t>
                </a:r>
                <a:r>
                  <a:rPr lang="en-US" dirty="0" smtClean="0"/>
                  <a:t> operation. (If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	and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are </a:t>
                </a:r>
                <a:r>
                  <a:rPr lang="en-US" i="1" dirty="0" smtClean="0"/>
                  <a:t>regular languages</a:t>
                </a:r>
                <a:r>
                  <a:rPr lang="en-US" dirty="0" smtClean="0"/>
                  <a:t>, so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°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dirty="0" smtClean="0"/>
                  <a:t>Proof  idea: since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and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are regular languages, there exist </a:t>
                </a:r>
                <a:r>
                  <a:rPr lang="en-US" i="1" dirty="0" smtClean="0"/>
                  <a:t>M</a:t>
                </a:r>
                <a:r>
                  <a:rPr lang="en-US" i="1" baseline="-25000" dirty="0" smtClean="0"/>
                  <a:t>A</a:t>
                </a:r>
                <a:r>
                  <a:rPr lang="en-US" dirty="0" smtClean="0"/>
                  <a:t> and </a:t>
                </a:r>
                <a:r>
                  <a:rPr lang="en-US" i="1" dirty="0" smtClean="0"/>
                  <a:t>M</a:t>
                </a:r>
                <a:r>
                  <a:rPr lang="en-US" i="1" baseline="-25000" dirty="0" smtClean="0"/>
                  <a:t>B</a:t>
                </a:r>
                <a:r>
                  <a:rPr lang="en-US" dirty="0" smtClean="0"/>
                  <a:t>. Construct a </a:t>
                </a:r>
                <a:r>
                  <a:rPr lang="en-US" i="1" dirty="0" smtClean="0"/>
                  <a:t>M</a:t>
                </a:r>
                <a14:m>
                  <m:oMath xmlns:m="http://schemas.openxmlformats.org/officeDocument/2006/math">
                    <m:r>
                      <a:rPr lang="en-US" i="1" baseline="-2500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 </m:t>
                    </m:r>
                    <m:r>
                      <a:rPr lang="en-US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i="1" baseline="-25000" dirty="0" smtClean="0"/>
                  <a:t> </a:t>
                </a:r>
                <a:r>
                  <a:rPr lang="en-US" dirty="0" smtClean="0"/>
                  <a:t>that 	simulates </a:t>
                </a:r>
                <a:r>
                  <a:rPr lang="en-US" i="1" dirty="0" smtClean="0"/>
                  <a:t>M</a:t>
                </a:r>
                <a:r>
                  <a:rPr lang="en-US" i="1" baseline="-25000" dirty="0" smtClean="0"/>
                  <a:t>A</a:t>
                </a:r>
                <a:r>
                  <a:rPr lang="en-US" baseline="-25000" dirty="0" smtClean="0"/>
                  <a:t>  </a:t>
                </a:r>
                <a:r>
                  <a:rPr lang="en-US" dirty="0" smtClean="0"/>
                  <a:t>and</a:t>
                </a:r>
                <a:r>
                  <a:rPr lang="en-US" baseline="-25000" dirty="0" smtClean="0"/>
                  <a:t>  </a:t>
                </a:r>
                <a:r>
                  <a:rPr lang="en-US" i="1" dirty="0" smtClean="0"/>
                  <a:t>M</a:t>
                </a:r>
                <a:r>
                  <a:rPr lang="en-US" i="1" baseline="-25000" dirty="0" smtClean="0"/>
                  <a:t>B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dirty="0" smtClean="0"/>
                  <a:t>Issue:</a:t>
                </a:r>
              </a:p>
              <a:p>
                <a:pPr lvl="2">
                  <a:spcBef>
                    <a:spcPts val="1200"/>
                  </a:spcBef>
                </a:pPr>
                <a:r>
                  <a:rPr lang="en-US" dirty="0" smtClean="0"/>
                  <a:t>The FA we have studied so far were </a:t>
                </a:r>
                <a:r>
                  <a:rPr lang="en-US" i="1" dirty="0" smtClean="0"/>
                  <a:t>deterministic, </a:t>
                </a:r>
                <a:r>
                  <a:rPr lang="en-US" dirty="0" smtClean="0"/>
                  <a:t>i.e.,  given a state and input symbol, we know exactly what the 	    next state will be. </a:t>
                </a:r>
                <a:endParaRPr lang="en-US" i="1" dirty="0" smtClean="0"/>
              </a:p>
              <a:p>
                <a:pPr lvl="2">
                  <a:spcBef>
                    <a:spcPts val="1200"/>
                  </a:spcBef>
                </a:pPr>
                <a:r>
                  <a:rPr lang="en-US" dirty="0" smtClean="0"/>
                  <a:t>A deterministic </a:t>
                </a:r>
                <a:r>
                  <a:rPr lang="en-US" i="1" dirty="0" smtClean="0"/>
                  <a:t>M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 ° </m:t>
                    </m:r>
                    <m:r>
                      <a:rPr lang="en-US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 smtClean="0"/>
                  <a:t> can’t figure out where to break an input string (i.e., where the part of the strings recognized 	    by </a:t>
                </a:r>
                <a:r>
                  <a:rPr lang="en-US" i="1" dirty="0"/>
                  <a:t>M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ends and the string to be recognized by </a:t>
                </a:r>
                <a:r>
                  <a:rPr lang="en-US" i="1" dirty="0"/>
                  <a:t>M</a:t>
                </a:r>
                <a14:m>
                  <m:oMath xmlns:m="http://schemas.openxmlformats.org/officeDocument/2006/math"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 begins), e.g., 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i="1">
                            <a:latin typeface="Cambria Math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𝑎𝑎</m:t>
                            </m:r>
                          </m:e>
                        </m:d>
                        <m:r>
                          <a:rPr lang="en-US" b="1" i="1" baseline="18000" smtClean="0">
                            <a:latin typeface="Cambria Math"/>
                            <a:ea typeface="Cambria Math" panose="02040503050406030204" pitchFamily="18" charset="0"/>
                          </a:rPr>
                          <m:t>∗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i="1">
                            <a:latin typeface="Cambria Math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  <a:ea typeface="Cambria Math" panose="02040503050406030204" pitchFamily="18" charset="0"/>
                              </a:rPr>
                              <m:t>𝑎𝑎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i="1" baseline="18000">
                            <a:latin typeface="Cambria Math"/>
                            <a:ea typeface="Cambria Math" panose="02040503050406030204" pitchFamily="18" charset="0"/>
                          </a:rPr>
                          <m:t>∗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lvl="1">
                  <a:spcBef>
                    <a:spcPts val="1800"/>
                  </a:spcBef>
                </a:pPr>
                <a:r>
                  <a:rPr lang="en-US" dirty="0" smtClean="0"/>
                  <a:t>Solution</a:t>
                </a:r>
              </a:p>
              <a:p>
                <a:pPr lvl="2">
                  <a:spcBef>
                    <a:spcPts val="1200"/>
                  </a:spcBef>
                </a:pPr>
                <a:r>
                  <a:rPr lang="en-US" b="1" dirty="0" smtClean="0">
                    <a:solidFill>
                      <a:schemeClr val="accent2"/>
                    </a:solidFill>
                  </a:rPr>
                  <a:t>Nondeterminism </a:t>
                </a:r>
                <a:endParaRPr lang="en-US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80867" y="1434907"/>
                <a:ext cx="10081847" cy="4368888"/>
              </a:xfrm>
              <a:blipFill rotWithShape="1">
                <a:blip r:embed="rId3"/>
                <a:stretch>
                  <a:fillRect l="-363" t="-697" r="-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25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Far…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49379" y="1874014"/>
            <a:ext cx="1301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88966" y="4432920"/>
            <a:ext cx="1301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State diagram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408066" y="4519058"/>
            <a:ext cx="1502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Tracing of strings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37320" y="1794204"/>
            <a:ext cx="1519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Operations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127819" y="4220245"/>
            <a:ext cx="1519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Closure</a:t>
            </a:r>
            <a:endParaRPr lang="en-US" dirty="0"/>
          </a:p>
        </p:txBody>
      </p:sp>
      <p:sp>
        <p:nvSpPr>
          <p:cNvPr id="11" name="Explosion 1 10"/>
          <p:cNvSpPr/>
          <p:nvPr/>
        </p:nvSpPr>
        <p:spPr>
          <a:xfrm>
            <a:off x="2054974" y="2283989"/>
            <a:ext cx="2283823" cy="1932228"/>
          </a:xfrm>
          <a:prstGeom prst="irregularSeal1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FA</a:t>
            </a:r>
            <a:endParaRPr lang="en-US" sz="4400" b="1" dirty="0"/>
          </a:p>
        </p:txBody>
      </p:sp>
      <p:sp>
        <p:nvSpPr>
          <p:cNvPr id="12" name="Explosion 1 11"/>
          <p:cNvSpPr/>
          <p:nvPr/>
        </p:nvSpPr>
        <p:spPr>
          <a:xfrm>
            <a:off x="6717324" y="2315135"/>
            <a:ext cx="3979819" cy="2026572"/>
          </a:xfrm>
          <a:prstGeom prst="irregularSeal1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b="1" dirty="0" smtClean="0"/>
              <a:t>Regular Languages</a:t>
            </a:r>
            <a:endParaRPr lang="en-US" sz="3200" b="1" dirty="0"/>
          </a:p>
        </p:txBody>
      </p:sp>
      <p:cxnSp>
        <p:nvCxnSpPr>
          <p:cNvPr id="14" name="Straight Arrow Connector 13"/>
          <p:cNvCxnSpPr>
            <a:stCxn id="6" idx="2"/>
          </p:cNvCxnSpPr>
          <p:nvPr/>
        </p:nvCxnSpPr>
        <p:spPr>
          <a:xfrm>
            <a:off x="1500345" y="2243346"/>
            <a:ext cx="650423" cy="625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0"/>
          </p:cNvCxnSpPr>
          <p:nvPr/>
        </p:nvCxnSpPr>
        <p:spPr>
          <a:xfrm flipV="1">
            <a:off x="1439932" y="3878923"/>
            <a:ext cx="787580" cy="5539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0"/>
          </p:cNvCxnSpPr>
          <p:nvPr/>
        </p:nvCxnSpPr>
        <p:spPr>
          <a:xfrm flipH="1" flipV="1">
            <a:off x="3544681" y="3991859"/>
            <a:ext cx="614500" cy="5271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</p:cNvCxnSpPr>
          <p:nvPr/>
        </p:nvCxnSpPr>
        <p:spPr>
          <a:xfrm flipH="1">
            <a:off x="9937320" y="2163536"/>
            <a:ext cx="759823" cy="4054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0"/>
          </p:cNvCxnSpPr>
          <p:nvPr/>
        </p:nvCxnSpPr>
        <p:spPr>
          <a:xfrm flipH="1" flipV="1">
            <a:off x="10044000" y="3713185"/>
            <a:ext cx="843642" cy="5070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eft-Right Arrow 22"/>
          <p:cNvSpPr/>
          <p:nvPr/>
        </p:nvSpPr>
        <p:spPr>
          <a:xfrm>
            <a:off x="4922270" y="2954011"/>
            <a:ext cx="1407525" cy="59218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375653" y="4995628"/>
            <a:ext cx="2448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Recognize/Accept Languages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29" idx="1"/>
            <a:endCxn id="8" idx="3"/>
          </p:cNvCxnSpPr>
          <p:nvPr/>
        </p:nvCxnSpPr>
        <p:spPr>
          <a:xfrm flipH="1" flipV="1">
            <a:off x="4910296" y="4842224"/>
            <a:ext cx="465357" cy="4765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162946" y="4995628"/>
            <a:ext cx="2225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Limitations of deterministic FA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34" idx="3"/>
            <a:endCxn id="10" idx="2"/>
          </p:cNvCxnSpPr>
          <p:nvPr/>
        </p:nvCxnSpPr>
        <p:spPr>
          <a:xfrm flipV="1">
            <a:off x="10388530" y="4589577"/>
            <a:ext cx="499112" cy="7292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84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 animBg="1"/>
      <p:bldP spid="23" grpId="0" animBg="1"/>
      <p:bldP spid="29" grpId="0"/>
      <p:bldP spid="3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960" y="326064"/>
            <a:ext cx="6600092" cy="73604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Nondeterministic FA (NFA)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6800" y="1209825"/>
                <a:ext cx="10058400" cy="5352757"/>
              </a:xfrm>
            </p:spPr>
            <p:txBody>
              <a:bodyPr>
                <a:normAutofit/>
              </a:bodyPr>
              <a:lstStyle/>
              <a:p>
                <a:pPr marL="346075" indent="-346075">
                  <a:spcBef>
                    <a:spcPct val="75000"/>
                  </a:spcBef>
                </a:pPr>
                <a:r>
                  <a:rPr lang="en-US" altLang="en-US" u="sng" dirty="0" smtClean="0"/>
                  <a:t>Definition</a:t>
                </a:r>
                <a:r>
                  <a:rPr lang="en-US" altLang="en-US" dirty="0" smtClean="0"/>
                  <a:t>. A </a:t>
                </a:r>
                <a:r>
                  <a:rPr lang="en-US" altLang="en-US" i="1" dirty="0" smtClean="0"/>
                  <a:t>nondeterministic finite automaton </a:t>
                </a:r>
                <a:r>
                  <a:rPr lang="en-US" altLang="en-US" dirty="0" smtClean="0"/>
                  <a:t>is a 5-tuple 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l-GR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smtClean="0"/>
                  <a:t>where </a:t>
                </a:r>
                <a:endParaRPr lang="en-US" dirty="0"/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is a finite set of states</a:t>
                </a:r>
                <a:endParaRPr lang="en-US" dirty="0"/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is a finite alphabet</a:t>
                </a:r>
                <a:endParaRPr lang="en-US" dirty="0"/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 the start state</a:t>
                </a: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 smtClean="0"/>
                  <a:t> is the set of accept states</a:t>
                </a:r>
                <a:endParaRPr lang="en-US" dirty="0"/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</m:sub>
                    </m:sSub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 smtClean="0"/>
                  <a:t>is the transition function</a:t>
                </a:r>
              </a:p>
              <a:p>
                <a:pPr lvl="3">
                  <a:spcBef>
                    <a:spcPts val="1200"/>
                  </a:spcBef>
                  <a:tabLst>
                    <a:tab pos="1427163" algn="l"/>
                  </a:tabLst>
                </a:pPr>
                <a:r>
                  <a:rPr lang="en-US" dirty="0"/>
                  <a:t>Recall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is the </a:t>
                </a:r>
                <a:r>
                  <a:rPr lang="en-US" dirty="0"/>
                  <a:t>power set of the set of states </a:t>
                </a:r>
                <a:r>
                  <a:rPr lang="en-US" i="1" dirty="0" smtClean="0"/>
                  <a:t>Q</a:t>
                </a:r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sub>
                    </m:sSub>
                  </m:oMath>
                </a14:m>
                <a:r>
                  <a:rPr lang="en-US" dirty="0" smtClean="0"/>
                  <a:t> is the </a:t>
                </a:r>
                <a:r>
                  <a:rPr lang="en-US" dirty="0"/>
                  <a:t>alphabet augmented to contain the empty </a:t>
                </a:r>
                <a:r>
                  <a:rPr lang="en-US" dirty="0" smtClean="0"/>
                  <a:t>	string ε</a:t>
                </a:r>
                <a:r>
                  <a:rPr lang="en-US" dirty="0"/>
                  <a:t>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Σ ∪ { ε }. </a:t>
                </a:r>
              </a:p>
              <a:p>
                <a:pPr>
                  <a:spcBef>
                    <a:spcPts val="2400"/>
                  </a:spcBef>
                </a:pPr>
                <a:r>
                  <a:rPr lang="en-US" dirty="0" smtClean="0"/>
                  <a:t>NFA versus deterministic FA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altLang="en-US" dirty="0" smtClean="0"/>
                  <a:t>Relaxes </a:t>
                </a:r>
                <a:r>
                  <a:rPr lang="en-US" altLang="en-US" dirty="0"/>
                  <a:t>the restriction that all the outgoing arcs of a state must be labeled with </a:t>
                </a:r>
                <a:r>
                  <a:rPr lang="en-US" altLang="en-US" i="1" dirty="0"/>
                  <a:t>distinct symbols</a:t>
                </a:r>
                <a:r>
                  <a:rPr lang="en-US" altLang="en-US" dirty="0"/>
                  <a:t> as in </a:t>
                </a:r>
                <a:r>
                  <a:rPr lang="en-US" altLang="en-US" dirty="0" smtClean="0"/>
                  <a:t>	deterministic FAs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altLang="en-US" dirty="0" smtClean="0"/>
                  <a:t>The </a:t>
                </a:r>
                <a:r>
                  <a:rPr lang="en-US" altLang="en-US" dirty="0"/>
                  <a:t>transition to be executed at a </a:t>
                </a:r>
                <a:r>
                  <a:rPr lang="en-US" altLang="en-US" i="1" dirty="0"/>
                  <a:t>given state</a:t>
                </a:r>
                <a:r>
                  <a:rPr lang="en-US" altLang="en-US" dirty="0"/>
                  <a:t> can be </a:t>
                </a:r>
                <a:r>
                  <a:rPr lang="en-US" altLang="en-US" i="1" dirty="0"/>
                  <a:t>uncertain</a:t>
                </a:r>
                <a:r>
                  <a:rPr lang="en-US" altLang="en-US" dirty="0"/>
                  <a:t>, i.e., &gt; 1 possible transitions, or no </a:t>
                </a:r>
                <a:r>
                  <a:rPr lang="en-US" altLang="en-US" dirty="0" smtClean="0"/>
                  <a:t>	applicable transition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altLang="en-US" dirty="0" smtClean="0"/>
                  <a:t>Transitions from </a:t>
                </a:r>
                <a:r>
                  <a:rPr lang="en-US" altLang="en-US" dirty="0"/>
                  <a:t>one state to the next without reading any input symbol are </a:t>
                </a:r>
                <a:r>
                  <a:rPr lang="en-US" altLang="en-US" dirty="0" smtClean="0"/>
                  <a:t>allowed, i.e., using </a:t>
                </a:r>
                <a:r>
                  <a:rPr lang="en-US" dirty="0"/>
                  <a:t>ε</a:t>
                </a:r>
                <a:endParaRPr lang="en-US" alt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1209825"/>
                <a:ext cx="10058400" cy="5352757"/>
              </a:xfrm>
              <a:blipFill rotWithShape="1">
                <a:blip r:embed="rId3"/>
                <a:stretch>
                  <a:fillRect l="-364" t="-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88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0892" y="452677"/>
            <a:ext cx="6619421" cy="750108"/>
          </a:xfrm>
        </p:spPr>
        <p:txBody>
          <a:bodyPr/>
          <a:lstStyle/>
          <a:p>
            <a:r>
              <a:rPr lang="en-US" dirty="0" smtClean="0"/>
              <a:t>Nondeterministic FA (NFA)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3834" y="1368611"/>
            <a:ext cx="10058400" cy="3931920"/>
          </a:xfrm>
        </p:spPr>
        <p:txBody>
          <a:bodyPr>
            <a:normAutofit/>
          </a:bodyPr>
          <a:lstStyle/>
          <a:p>
            <a:pPr marL="346075" indent="-346075">
              <a:spcBef>
                <a:spcPct val="75000"/>
              </a:spcBef>
            </a:pPr>
            <a:r>
              <a:rPr lang="en-US" altLang="en-US" i="1" dirty="0" smtClean="0"/>
              <a:t>Nondeterminism</a:t>
            </a:r>
            <a:r>
              <a:rPr lang="en-US" altLang="en-US" dirty="0" smtClean="0"/>
              <a:t> is a generalization of determinism, so every deterministic FA is a NFA, 	and vice versa</a:t>
            </a:r>
          </a:p>
          <a:p>
            <a:pPr marL="346075" indent="-346075">
              <a:spcBef>
                <a:spcPts val="2400"/>
              </a:spcBef>
            </a:pPr>
            <a:r>
              <a:rPr lang="en-US" altLang="en-US" i="1" dirty="0" smtClean="0"/>
              <a:t>Deterministic</a:t>
            </a:r>
            <a:r>
              <a:rPr lang="en-US" altLang="en-US" dirty="0" smtClean="0"/>
              <a:t> versus </a:t>
            </a:r>
            <a:r>
              <a:rPr lang="en-US" altLang="en-US" i="1" dirty="0" smtClean="0"/>
              <a:t>nondeterministic</a:t>
            </a:r>
            <a:r>
              <a:rPr lang="en-US" altLang="en-US" dirty="0" smtClean="0"/>
              <a:t> computations</a:t>
            </a:r>
          </a:p>
          <a:p>
            <a:pPr marL="346075" indent="-346075">
              <a:spcBef>
                <a:spcPct val="75000"/>
              </a:spcBef>
            </a:pPr>
            <a:endParaRPr lang="en-US" dirty="0"/>
          </a:p>
          <a:p>
            <a:pPr marL="346075" indent="-346075">
              <a:spcBef>
                <a:spcPct val="75000"/>
              </a:spcBef>
            </a:pPr>
            <a:endParaRPr lang="en-US" dirty="0" smtClean="0"/>
          </a:p>
          <a:p>
            <a:pPr marL="346075" indent="-346075">
              <a:spcBef>
                <a:spcPct val="75000"/>
              </a:spcBef>
            </a:pPr>
            <a:endParaRPr lang="en-US" dirty="0"/>
          </a:p>
          <a:p>
            <a:pPr marL="346075" indent="-346075">
              <a:spcBef>
                <a:spcPct val="75000"/>
              </a:spcBef>
            </a:pPr>
            <a:endParaRPr lang="en-US" dirty="0" smtClean="0"/>
          </a:p>
          <a:p>
            <a:pPr marL="620395" lvl="1" indent="-346075">
              <a:spcBef>
                <a:spcPct val="75000"/>
              </a:spcBef>
            </a:pPr>
            <a:endParaRPr lang="en-US" dirty="0" smtClean="0"/>
          </a:p>
          <a:p>
            <a:pPr marL="620395" lvl="1" indent="-346075">
              <a:spcBef>
                <a:spcPct val="75000"/>
              </a:spcBef>
            </a:pPr>
            <a:endParaRPr lang="en-US" dirty="0"/>
          </a:p>
          <a:p>
            <a:pPr lvl="1"/>
            <a:endParaRPr lang="en-US" dirty="0"/>
          </a:p>
        </p:txBody>
      </p:sp>
      <p:grpSp>
        <p:nvGrpSpPr>
          <p:cNvPr id="4" name="Group 144"/>
          <p:cNvGrpSpPr>
            <a:grpSpLocks/>
          </p:cNvGrpSpPr>
          <p:nvPr/>
        </p:nvGrpSpPr>
        <p:grpSpPr bwMode="auto">
          <a:xfrm>
            <a:off x="3540370" y="3020110"/>
            <a:ext cx="5181600" cy="2309813"/>
            <a:chOff x="1968" y="960"/>
            <a:chExt cx="3264" cy="1455"/>
          </a:xfrm>
        </p:grpSpPr>
        <p:grpSp>
          <p:nvGrpSpPr>
            <p:cNvPr id="5" name="Group 88"/>
            <p:cNvGrpSpPr>
              <a:grpSpLocks/>
            </p:cNvGrpSpPr>
            <p:nvPr/>
          </p:nvGrpSpPr>
          <p:grpSpPr bwMode="auto">
            <a:xfrm>
              <a:off x="3696" y="1296"/>
              <a:ext cx="1536" cy="1104"/>
              <a:chOff x="2784" y="912"/>
              <a:chExt cx="1344" cy="1055"/>
            </a:xfrm>
          </p:grpSpPr>
          <p:sp>
            <p:nvSpPr>
              <p:cNvPr id="23" name="Text Box 58"/>
              <p:cNvSpPr txBox="1">
                <a:spLocks noChangeArrowheads="1"/>
              </p:cNvSpPr>
              <p:nvPr/>
            </p:nvSpPr>
            <p:spPr bwMode="auto">
              <a:xfrm>
                <a:off x="3669" y="1782"/>
                <a:ext cx="459" cy="1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sz="1400" i="0"/>
                  <a:t>accept</a:t>
                </a:r>
                <a:endParaRPr lang="en-US" altLang="en-US" sz="2400" i="0"/>
              </a:p>
            </p:txBody>
          </p:sp>
          <p:sp>
            <p:nvSpPr>
              <p:cNvPr id="24" name="Arc 59"/>
              <p:cNvSpPr>
                <a:spLocks/>
              </p:cNvSpPr>
              <p:nvPr/>
            </p:nvSpPr>
            <p:spPr bwMode="auto">
              <a:xfrm flipH="1">
                <a:off x="2981" y="943"/>
                <a:ext cx="164" cy="15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Arc 60"/>
              <p:cNvSpPr>
                <a:spLocks/>
              </p:cNvSpPr>
              <p:nvPr/>
            </p:nvSpPr>
            <p:spPr bwMode="auto">
              <a:xfrm>
                <a:off x="3177" y="943"/>
                <a:ext cx="164" cy="15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Oval 61"/>
              <p:cNvSpPr>
                <a:spLocks noChangeArrowheads="1"/>
              </p:cNvSpPr>
              <p:nvPr/>
            </p:nvSpPr>
            <p:spPr bwMode="auto">
              <a:xfrm>
                <a:off x="3145" y="912"/>
                <a:ext cx="32" cy="31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  <p:sp>
            <p:nvSpPr>
              <p:cNvPr id="27" name="Oval 62"/>
              <p:cNvSpPr>
                <a:spLocks noChangeArrowheads="1"/>
              </p:cNvSpPr>
              <p:nvPr/>
            </p:nvSpPr>
            <p:spPr bwMode="auto">
              <a:xfrm>
                <a:off x="2948" y="1098"/>
                <a:ext cx="33" cy="31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  <p:sp>
            <p:nvSpPr>
              <p:cNvPr id="28" name="Oval 63"/>
              <p:cNvSpPr>
                <a:spLocks noChangeArrowheads="1"/>
              </p:cNvSpPr>
              <p:nvPr/>
            </p:nvSpPr>
            <p:spPr bwMode="auto">
              <a:xfrm>
                <a:off x="3341" y="1098"/>
                <a:ext cx="33" cy="31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  <p:sp>
            <p:nvSpPr>
              <p:cNvPr id="29" name="Arc 64"/>
              <p:cNvSpPr>
                <a:spLocks/>
              </p:cNvSpPr>
              <p:nvPr/>
            </p:nvSpPr>
            <p:spPr bwMode="auto">
              <a:xfrm flipH="1">
                <a:off x="2784" y="1129"/>
                <a:ext cx="164" cy="15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Arc 65"/>
              <p:cNvSpPr>
                <a:spLocks/>
              </p:cNvSpPr>
              <p:nvPr/>
            </p:nvSpPr>
            <p:spPr bwMode="auto">
              <a:xfrm>
                <a:off x="2981" y="1129"/>
                <a:ext cx="164" cy="15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Line 66"/>
              <p:cNvSpPr>
                <a:spLocks noChangeShapeType="1"/>
              </p:cNvSpPr>
              <p:nvPr/>
            </p:nvSpPr>
            <p:spPr bwMode="auto">
              <a:xfrm>
                <a:off x="2948" y="1129"/>
                <a:ext cx="0" cy="15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Arc 67"/>
              <p:cNvSpPr>
                <a:spLocks/>
              </p:cNvSpPr>
              <p:nvPr/>
            </p:nvSpPr>
            <p:spPr bwMode="auto">
              <a:xfrm>
                <a:off x="3407" y="1129"/>
                <a:ext cx="164" cy="15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rc 68"/>
              <p:cNvSpPr>
                <a:spLocks/>
              </p:cNvSpPr>
              <p:nvPr/>
            </p:nvSpPr>
            <p:spPr bwMode="auto">
              <a:xfrm rot="2781352">
                <a:off x="3280" y="1156"/>
                <a:ext cx="155" cy="16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Oval 69"/>
              <p:cNvSpPr>
                <a:spLocks noChangeArrowheads="1"/>
              </p:cNvSpPr>
              <p:nvPr/>
            </p:nvSpPr>
            <p:spPr bwMode="auto">
              <a:xfrm>
                <a:off x="3308" y="1346"/>
                <a:ext cx="33" cy="31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  <p:sp>
            <p:nvSpPr>
              <p:cNvPr id="35" name="Arc 70"/>
              <p:cNvSpPr>
                <a:spLocks/>
              </p:cNvSpPr>
              <p:nvPr/>
            </p:nvSpPr>
            <p:spPr bwMode="auto">
              <a:xfrm flipH="1">
                <a:off x="3145" y="1377"/>
                <a:ext cx="163" cy="15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rc 71"/>
              <p:cNvSpPr>
                <a:spLocks/>
              </p:cNvSpPr>
              <p:nvPr/>
            </p:nvSpPr>
            <p:spPr bwMode="auto">
              <a:xfrm>
                <a:off x="3374" y="1377"/>
                <a:ext cx="164" cy="15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Oval 72"/>
              <p:cNvSpPr>
                <a:spLocks noChangeArrowheads="1"/>
              </p:cNvSpPr>
              <p:nvPr/>
            </p:nvSpPr>
            <p:spPr bwMode="auto">
              <a:xfrm>
                <a:off x="3505" y="1718"/>
                <a:ext cx="33" cy="31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  <p:sp>
            <p:nvSpPr>
              <p:cNvPr id="38" name="Arc 73"/>
              <p:cNvSpPr>
                <a:spLocks/>
              </p:cNvSpPr>
              <p:nvPr/>
            </p:nvSpPr>
            <p:spPr bwMode="auto">
              <a:xfrm flipH="1">
                <a:off x="3308" y="1749"/>
                <a:ext cx="164" cy="15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Oval 74"/>
              <p:cNvSpPr>
                <a:spLocks noChangeArrowheads="1"/>
              </p:cNvSpPr>
              <p:nvPr/>
            </p:nvSpPr>
            <p:spPr bwMode="auto">
              <a:xfrm>
                <a:off x="3669" y="1873"/>
                <a:ext cx="33" cy="31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  <p:sp>
            <p:nvSpPr>
              <p:cNvPr id="40" name="Oval 75"/>
              <p:cNvSpPr>
                <a:spLocks noChangeArrowheads="1"/>
              </p:cNvSpPr>
              <p:nvPr/>
            </p:nvSpPr>
            <p:spPr bwMode="auto">
              <a:xfrm flipH="1">
                <a:off x="3669" y="1377"/>
                <a:ext cx="12" cy="11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  <p:sp>
            <p:nvSpPr>
              <p:cNvPr id="41" name="Oval 76"/>
              <p:cNvSpPr>
                <a:spLocks noChangeArrowheads="1"/>
              </p:cNvSpPr>
              <p:nvPr/>
            </p:nvSpPr>
            <p:spPr bwMode="auto">
              <a:xfrm flipH="1">
                <a:off x="2948" y="1346"/>
                <a:ext cx="12" cy="11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  <p:sp>
            <p:nvSpPr>
              <p:cNvPr id="42" name="Oval 77"/>
              <p:cNvSpPr>
                <a:spLocks noChangeArrowheads="1"/>
              </p:cNvSpPr>
              <p:nvPr/>
            </p:nvSpPr>
            <p:spPr bwMode="auto">
              <a:xfrm flipH="1">
                <a:off x="3538" y="1563"/>
                <a:ext cx="12" cy="11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  <p:sp>
            <p:nvSpPr>
              <p:cNvPr id="43" name="Oval 78"/>
              <p:cNvSpPr>
                <a:spLocks noChangeArrowheads="1"/>
              </p:cNvSpPr>
              <p:nvPr/>
            </p:nvSpPr>
            <p:spPr bwMode="auto">
              <a:xfrm flipH="1">
                <a:off x="2948" y="1408"/>
                <a:ext cx="12" cy="11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  <p:sp>
            <p:nvSpPr>
              <p:cNvPr id="44" name="Oval 79"/>
              <p:cNvSpPr>
                <a:spLocks noChangeArrowheads="1"/>
              </p:cNvSpPr>
              <p:nvPr/>
            </p:nvSpPr>
            <p:spPr bwMode="auto">
              <a:xfrm flipH="1">
                <a:off x="3538" y="1625"/>
                <a:ext cx="12" cy="11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  <p:sp>
            <p:nvSpPr>
              <p:cNvPr id="45" name="Oval 80"/>
              <p:cNvSpPr>
                <a:spLocks noChangeArrowheads="1"/>
              </p:cNvSpPr>
              <p:nvPr/>
            </p:nvSpPr>
            <p:spPr bwMode="auto">
              <a:xfrm flipH="1">
                <a:off x="3538" y="1594"/>
                <a:ext cx="12" cy="11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  <p:sp>
            <p:nvSpPr>
              <p:cNvPr id="46" name="Oval 81"/>
              <p:cNvSpPr>
                <a:spLocks noChangeArrowheads="1"/>
              </p:cNvSpPr>
              <p:nvPr/>
            </p:nvSpPr>
            <p:spPr bwMode="auto">
              <a:xfrm flipH="1">
                <a:off x="2948" y="1377"/>
                <a:ext cx="12" cy="11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  <p:sp>
            <p:nvSpPr>
              <p:cNvPr id="47" name="Oval 82"/>
              <p:cNvSpPr>
                <a:spLocks noChangeArrowheads="1"/>
              </p:cNvSpPr>
              <p:nvPr/>
            </p:nvSpPr>
            <p:spPr bwMode="auto">
              <a:xfrm flipH="1">
                <a:off x="3571" y="1749"/>
                <a:ext cx="11" cy="11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  <p:sp>
            <p:nvSpPr>
              <p:cNvPr id="48" name="Oval 83"/>
              <p:cNvSpPr>
                <a:spLocks noChangeArrowheads="1"/>
              </p:cNvSpPr>
              <p:nvPr/>
            </p:nvSpPr>
            <p:spPr bwMode="auto">
              <a:xfrm flipH="1">
                <a:off x="3604" y="1780"/>
                <a:ext cx="11" cy="11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  <p:sp>
            <p:nvSpPr>
              <p:cNvPr id="49" name="Oval 84"/>
              <p:cNvSpPr>
                <a:spLocks noChangeArrowheads="1"/>
              </p:cNvSpPr>
              <p:nvPr/>
            </p:nvSpPr>
            <p:spPr bwMode="auto">
              <a:xfrm flipH="1">
                <a:off x="3636" y="1811"/>
                <a:ext cx="12" cy="11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  <p:sp>
            <p:nvSpPr>
              <p:cNvPr id="50" name="Oval 85"/>
              <p:cNvSpPr>
                <a:spLocks noChangeArrowheads="1"/>
              </p:cNvSpPr>
              <p:nvPr/>
            </p:nvSpPr>
            <p:spPr bwMode="auto">
              <a:xfrm flipH="1">
                <a:off x="3604" y="1315"/>
                <a:ext cx="11" cy="11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  <p:sp>
            <p:nvSpPr>
              <p:cNvPr id="51" name="Oval 86"/>
              <p:cNvSpPr>
                <a:spLocks noChangeArrowheads="1"/>
              </p:cNvSpPr>
              <p:nvPr/>
            </p:nvSpPr>
            <p:spPr bwMode="auto">
              <a:xfrm flipH="1">
                <a:off x="3636" y="1346"/>
                <a:ext cx="12" cy="11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  <p:sp>
            <p:nvSpPr>
              <p:cNvPr id="52" name="Text Box 87"/>
              <p:cNvSpPr txBox="1">
                <a:spLocks noChangeArrowheads="1"/>
              </p:cNvSpPr>
              <p:nvPr/>
            </p:nvSpPr>
            <p:spPr bwMode="auto">
              <a:xfrm>
                <a:off x="2948" y="1780"/>
                <a:ext cx="393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sz="1400" i="0"/>
                  <a:t>reject</a:t>
                </a:r>
                <a:endParaRPr lang="en-US" altLang="en-US" sz="2400" i="0"/>
              </a:p>
            </p:txBody>
          </p:sp>
        </p:grpSp>
        <p:grpSp>
          <p:nvGrpSpPr>
            <p:cNvPr id="6" name="Group 105"/>
            <p:cNvGrpSpPr>
              <a:grpSpLocks/>
            </p:cNvGrpSpPr>
            <p:nvPr/>
          </p:nvGrpSpPr>
          <p:grpSpPr bwMode="auto">
            <a:xfrm>
              <a:off x="2064" y="1296"/>
              <a:ext cx="912" cy="1119"/>
              <a:chOff x="864" y="1728"/>
              <a:chExt cx="1776" cy="2434"/>
            </a:xfrm>
          </p:grpSpPr>
          <p:sp>
            <p:nvSpPr>
              <p:cNvPr id="9" name="Oval 106"/>
              <p:cNvSpPr>
                <a:spLocks noChangeArrowheads="1"/>
              </p:cNvSpPr>
              <p:nvPr/>
            </p:nvSpPr>
            <p:spPr bwMode="auto">
              <a:xfrm>
                <a:off x="960" y="2208"/>
                <a:ext cx="48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  <p:sp>
            <p:nvSpPr>
              <p:cNvPr id="10" name="Oval 107"/>
              <p:cNvSpPr>
                <a:spLocks noChangeArrowheads="1"/>
              </p:cNvSpPr>
              <p:nvPr/>
            </p:nvSpPr>
            <p:spPr bwMode="auto">
              <a:xfrm>
                <a:off x="960" y="2640"/>
                <a:ext cx="48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  <p:sp>
            <p:nvSpPr>
              <p:cNvPr id="11" name="Oval 108"/>
              <p:cNvSpPr>
                <a:spLocks noChangeArrowheads="1"/>
              </p:cNvSpPr>
              <p:nvPr/>
            </p:nvSpPr>
            <p:spPr bwMode="auto">
              <a:xfrm flipH="1">
                <a:off x="960" y="3120"/>
                <a:ext cx="17" cy="17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  <p:sp>
            <p:nvSpPr>
              <p:cNvPr id="12" name="Oval 109"/>
              <p:cNvSpPr>
                <a:spLocks noChangeArrowheads="1"/>
              </p:cNvSpPr>
              <p:nvPr/>
            </p:nvSpPr>
            <p:spPr bwMode="auto">
              <a:xfrm flipH="1">
                <a:off x="960" y="3168"/>
                <a:ext cx="17" cy="17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  <p:sp>
            <p:nvSpPr>
              <p:cNvPr id="13" name="Oval 110"/>
              <p:cNvSpPr>
                <a:spLocks noChangeArrowheads="1"/>
              </p:cNvSpPr>
              <p:nvPr/>
            </p:nvSpPr>
            <p:spPr bwMode="auto">
              <a:xfrm flipH="1">
                <a:off x="960" y="3264"/>
                <a:ext cx="17" cy="17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  <p:sp>
            <p:nvSpPr>
              <p:cNvPr id="14" name="Oval 111"/>
              <p:cNvSpPr>
                <a:spLocks noChangeArrowheads="1"/>
              </p:cNvSpPr>
              <p:nvPr/>
            </p:nvSpPr>
            <p:spPr bwMode="auto">
              <a:xfrm>
                <a:off x="960" y="3360"/>
                <a:ext cx="48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  <p:sp>
            <p:nvSpPr>
              <p:cNvPr id="15" name="Arc 112"/>
              <p:cNvSpPr>
                <a:spLocks/>
              </p:cNvSpPr>
              <p:nvPr/>
            </p:nvSpPr>
            <p:spPr bwMode="auto">
              <a:xfrm rot="19224500" flipH="1">
                <a:off x="864" y="3504"/>
                <a:ext cx="240" cy="24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rc 113"/>
              <p:cNvSpPr>
                <a:spLocks/>
              </p:cNvSpPr>
              <p:nvPr/>
            </p:nvSpPr>
            <p:spPr bwMode="auto">
              <a:xfrm rot="19224500" flipH="1">
                <a:off x="864" y="1920"/>
                <a:ext cx="240" cy="24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Arc 114"/>
              <p:cNvSpPr>
                <a:spLocks/>
              </p:cNvSpPr>
              <p:nvPr/>
            </p:nvSpPr>
            <p:spPr bwMode="auto">
              <a:xfrm rot="19224500" flipH="1">
                <a:off x="864" y="2352"/>
                <a:ext cx="240" cy="24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Arc 115"/>
              <p:cNvSpPr>
                <a:spLocks/>
              </p:cNvSpPr>
              <p:nvPr/>
            </p:nvSpPr>
            <p:spPr bwMode="auto">
              <a:xfrm rot="19224500" flipH="1">
                <a:off x="864" y="2784"/>
                <a:ext cx="240" cy="24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Oval 116"/>
              <p:cNvSpPr>
                <a:spLocks noChangeArrowheads="1"/>
              </p:cNvSpPr>
              <p:nvPr/>
            </p:nvSpPr>
            <p:spPr bwMode="auto">
              <a:xfrm>
                <a:off x="960" y="3840"/>
                <a:ext cx="48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  <p:sp>
            <p:nvSpPr>
              <p:cNvPr id="20" name="Text Box 117"/>
              <p:cNvSpPr txBox="1">
                <a:spLocks noChangeArrowheads="1"/>
              </p:cNvSpPr>
              <p:nvPr/>
            </p:nvSpPr>
            <p:spPr bwMode="auto">
              <a:xfrm>
                <a:off x="1010" y="3744"/>
                <a:ext cx="1630" cy="4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sz="1400" i="0"/>
                  <a:t>accept or reject</a:t>
                </a:r>
                <a:endParaRPr lang="en-US" altLang="en-US" sz="2400" i="0"/>
              </a:p>
            </p:txBody>
          </p:sp>
          <p:sp>
            <p:nvSpPr>
              <p:cNvPr id="21" name="Text Box 118"/>
              <p:cNvSpPr txBox="1">
                <a:spLocks noChangeArrowheads="1"/>
              </p:cNvSpPr>
              <p:nvPr/>
            </p:nvSpPr>
            <p:spPr bwMode="auto">
              <a:xfrm>
                <a:off x="1055" y="1728"/>
                <a:ext cx="769" cy="4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sz="1400" i="0"/>
                  <a:t>start</a:t>
                </a:r>
                <a:endParaRPr lang="en-US" altLang="en-US" sz="2400" i="0"/>
              </a:p>
            </p:txBody>
          </p:sp>
          <p:sp>
            <p:nvSpPr>
              <p:cNvPr id="22" name="Oval 119"/>
              <p:cNvSpPr>
                <a:spLocks noChangeArrowheads="1"/>
              </p:cNvSpPr>
              <p:nvPr/>
            </p:nvSpPr>
            <p:spPr bwMode="auto">
              <a:xfrm>
                <a:off x="1008" y="1776"/>
                <a:ext cx="48" cy="48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</p:grpSp>
        <p:sp>
          <p:nvSpPr>
            <p:cNvPr id="7" name="Text Box 120"/>
            <p:cNvSpPr txBox="1">
              <a:spLocks noChangeArrowheads="1"/>
            </p:cNvSpPr>
            <p:nvPr/>
          </p:nvSpPr>
          <p:spPr bwMode="auto">
            <a:xfrm>
              <a:off x="1968" y="960"/>
              <a:ext cx="1056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400" i="0" dirty="0"/>
                <a:t>Deterministic Computation</a:t>
              </a:r>
              <a:endParaRPr lang="en-US" altLang="en-US" sz="2400" i="0" dirty="0"/>
            </a:p>
          </p:txBody>
        </p:sp>
        <p:sp>
          <p:nvSpPr>
            <p:cNvPr id="8" name="Text Box 121"/>
            <p:cNvSpPr txBox="1">
              <a:spLocks noChangeArrowheads="1"/>
            </p:cNvSpPr>
            <p:nvPr/>
          </p:nvSpPr>
          <p:spPr bwMode="auto">
            <a:xfrm>
              <a:off x="3840" y="960"/>
              <a:ext cx="120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400" i="0" dirty="0"/>
                <a:t>Non-deterministic Computation</a:t>
              </a:r>
              <a:endParaRPr lang="en-US" altLang="en-US" sz="2400" i="0" dirty="0"/>
            </a:p>
          </p:txBody>
        </p:sp>
      </p:grpSp>
      <p:sp>
        <p:nvSpPr>
          <p:cNvPr id="53" name="Slide Number Placeholder 5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00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77992"/>
          </a:xfrm>
        </p:spPr>
        <p:txBody>
          <a:bodyPr/>
          <a:lstStyle/>
          <a:p>
            <a:r>
              <a:rPr lang="en-US" dirty="0" smtClean="0"/>
              <a:t>A Snack Machine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2103120"/>
            <a:ext cx="7136674" cy="393192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036" y="2103120"/>
            <a:ext cx="1872164" cy="3218810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653745"/>
              </p:ext>
            </p:extLst>
          </p:nvPr>
        </p:nvGraphicFramePr>
        <p:xfrm>
          <a:off x="1244237" y="1658028"/>
          <a:ext cx="7053944" cy="4108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69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69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0594">
                <a:tc>
                  <a:txBody>
                    <a:bodyPr/>
                    <a:lstStyle/>
                    <a:p>
                      <a:r>
                        <a:rPr lang="en-US" i="1" smtClean="0"/>
                        <a:t>Input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Quarter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Quarter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Quarter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Button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An item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Quarter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Dollar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Button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An item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Fifty cents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Fifty cents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Button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An item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96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0877" y="403440"/>
            <a:ext cx="4560277" cy="785279"/>
          </a:xfrm>
        </p:spPr>
        <p:txBody>
          <a:bodyPr/>
          <a:lstStyle/>
          <a:p>
            <a:r>
              <a:rPr lang="en-US" dirty="0" smtClean="0"/>
              <a:t>NFA - Example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399720"/>
            <a:ext cx="10058400" cy="3931920"/>
          </a:xfrm>
          <a:ln>
            <a:noFill/>
          </a:ln>
        </p:spPr>
        <p:txBody>
          <a:bodyPr/>
          <a:lstStyle/>
          <a:p>
            <a:r>
              <a:rPr lang="en-US" altLang="en-US" dirty="0" smtClean="0">
                <a:sym typeface="Symbol" panose="05050102010706020507" pitchFamily="18" charset="2"/>
              </a:rPr>
              <a:t>Consider </a:t>
            </a:r>
            <a:r>
              <a:rPr lang="en-US" altLang="en-US" dirty="0">
                <a:sym typeface="Symbol" panose="05050102010706020507" pitchFamily="18" charset="2"/>
              </a:rPr>
              <a:t>the following state diagram of NFA </a:t>
            </a:r>
            <a:r>
              <a:rPr lang="en-US" altLang="en-US" i="1" dirty="0" smtClean="0">
                <a:sym typeface="Symbol" panose="05050102010706020507" pitchFamily="18" charset="2"/>
              </a:rPr>
              <a:t>M</a:t>
            </a:r>
            <a:r>
              <a:rPr lang="en-US" altLang="en-US" i="1" baseline="-25000" dirty="0" smtClean="0">
                <a:sym typeface="Symbol" panose="05050102010706020507" pitchFamily="18" charset="2"/>
              </a:rPr>
              <a:t>1</a:t>
            </a:r>
            <a:r>
              <a:rPr lang="en-US" altLang="en-US" dirty="0" smtClean="0">
                <a:sym typeface="Symbol" panose="05050102010706020507" pitchFamily="18" charset="2"/>
              </a:rPr>
              <a:t>:</a:t>
            </a:r>
            <a:endParaRPr lang="en-US" altLang="en-US" dirty="0">
              <a:sym typeface="Symbol" panose="05050102010706020507" pitchFamily="18" charset="2"/>
            </a:endParaRP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altLang="en-US" i="1" dirty="0">
                <a:sym typeface="Symbol" panose="05050102010706020507" pitchFamily="18" charset="2"/>
              </a:rPr>
              <a:t>M</a:t>
            </a:r>
            <a:r>
              <a:rPr lang="en-US" altLang="en-US" i="1" baseline="-25000" dirty="0">
                <a:sym typeface="Symbol" panose="05050102010706020507" pitchFamily="18" charset="2"/>
              </a:rPr>
              <a:t>1</a:t>
            </a:r>
            <a:r>
              <a:rPr lang="en-US" altLang="en-US" i="1" dirty="0" smtClean="0">
                <a:sym typeface="Symbol" panose="05050102010706020507" pitchFamily="18" charset="2"/>
              </a:rPr>
              <a:t> </a:t>
            </a:r>
            <a:r>
              <a:rPr lang="en-US" altLang="en-US" dirty="0" smtClean="0">
                <a:sym typeface="Symbol" panose="05050102010706020507" pitchFamily="18" charset="2"/>
              </a:rPr>
              <a:t>recognizes strings with a “1” in the third position from the end</a:t>
            </a:r>
          </a:p>
          <a:p>
            <a:pPr lvl="1">
              <a:spcBef>
                <a:spcPts val="1800"/>
              </a:spcBef>
            </a:pPr>
            <a:r>
              <a:rPr lang="en-US" altLang="en-US" i="1" dirty="0">
                <a:sym typeface="Symbol" panose="05050102010706020507" pitchFamily="18" charset="2"/>
              </a:rPr>
              <a:t>M</a:t>
            </a:r>
            <a:r>
              <a:rPr lang="en-US" altLang="en-US" i="1" baseline="-25000" dirty="0">
                <a:sym typeface="Symbol" panose="05050102010706020507" pitchFamily="18" charset="2"/>
              </a:rPr>
              <a:t>1</a:t>
            </a:r>
            <a:r>
              <a:rPr lang="en-US" altLang="en-US" dirty="0" smtClean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stays in the start state until it “</a:t>
            </a:r>
            <a:r>
              <a:rPr lang="en-US" altLang="en-US" b="1" dirty="0">
                <a:solidFill>
                  <a:schemeClr val="accent2"/>
                </a:solidFill>
                <a:sym typeface="Symbol" panose="05050102010706020507" pitchFamily="18" charset="2"/>
              </a:rPr>
              <a:t>guesses</a:t>
            </a:r>
            <a:r>
              <a:rPr lang="en-US" altLang="en-US" dirty="0">
                <a:sym typeface="Symbol" panose="05050102010706020507" pitchFamily="18" charset="2"/>
              </a:rPr>
              <a:t>” that it is </a:t>
            </a:r>
            <a:r>
              <a:rPr lang="en-US" altLang="en-US" u="sng" dirty="0">
                <a:sym typeface="Symbol" panose="05050102010706020507" pitchFamily="18" charset="2"/>
              </a:rPr>
              <a:t>three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dirty="0" smtClean="0">
                <a:sym typeface="Symbol" panose="05050102010706020507" pitchFamily="18" charset="2"/>
              </a:rPr>
              <a:t>places </a:t>
            </a:r>
            <a:r>
              <a:rPr lang="en-US" altLang="en-US" dirty="0">
                <a:sym typeface="Symbol" panose="05050102010706020507" pitchFamily="18" charset="2"/>
              </a:rPr>
              <a:t>from the </a:t>
            </a:r>
            <a:r>
              <a:rPr lang="en-US" altLang="en-US" i="1" dirty="0">
                <a:sym typeface="Symbol" panose="05050102010706020507" pitchFamily="18" charset="2"/>
              </a:rPr>
              <a:t>end</a:t>
            </a:r>
            <a:r>
              <a:rPr lang="en-US" altLang="en-US" dirty="0">
                <a:sym typeface="Symbol" panose="05050102010706020507" pitchFamily="18" charset="2"/>
              </a:rPr>
              <a:t> of the computation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Oval 124"/>
          <p:cNvSpPr>
            <a:spLocks noChangeArrowheads="1"/>
          </p:cNvSpPr>
          <p:nvPr/>
        </p:nvSpPr>
        <p:spPr bwMode="auto">
          <a:xfrm>
            <a:off x="3805246" y="2904626"/>
            <a:ext cx="474906" cy="416560"/>
          </a:xfrm>
          <a:prstGeom prst="ellipse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endParaRPr lang="en-US" altLang="en-US"/>
          </a:p>
        </p:txBody>
      </p:sp>
      <p:sp>
        <p:nvSpPr>
          <p:cNvPr id="6" name="Freeform 127"/>
          <p:cNvSpPr>
            <a:spLocks/>
          </p:cNvSpPr>
          <p:nvPr/>
        </p:nvSpPr>
        <p:spPr bwMode="auto">
          <a:xfrm>
            <a:off x="3902743" y="2557493"/>
            <a:ext cx="226445" cy="347133"/>
          </a:xfrm>
          <a:custGeom>
            <a:avLst/>
            <a:gdLst>
              <a:gd name="T0" fmla="*/ 0 w 320"/>
              <a:gd name="T1" fmla="*/ 1 h 384"/>
              <a:gd name="T2" fmla="*/ 0 w 320"/>
              <a:gd name="T3" fmla="*/ 1 h 384"/>
              <a:gd name="T4" fmla="*/ 0 w 320"/>
              <a:gd name="T5" fmla="*/ 0 h 384"/>
              <a:gd name="T6" fmla="*/ 0 w 320"/>
              <a:gd name="T7" fmla="*/ 1 h 384"/>
              <a:gd name="T8" fmla="*/ 0 w 320"/>
              <a:gd name="T9" fmla="*/ 1 h 3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0"/>
              <a:gd name="T16" fmla="*/ 0 h 384"/>
              <a:gd name="T17" fmla="*/ 320 w 320"/>
              <a:gd name="T18" fmla="*/ 384 h 3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0" h="384">
                <a:moveTo>
                  <a:pt x="64" y="384"/>
                </a:moveTo>
                <a:cubicBezTo>
                  <a:pt x="32" y="272"/>
                  <a:pt x="0" y="160"/>
                  <a:pt x="16" y="96"/>
                </a:cubicBezTo>
                <a:cubicBezTo>
                  <a:pt x="32" y="32"/>
                  <a:pt x="112" y="0"/>
                  <a:pt x="160" y="0"/>
                </a:cubicBezTo>
                <a:cubicBezTo>
                  <a:pt x="208" y="0"/>
                  <a:pt x="288" y="32"/>
                  <a:pt x="304" y="96"/>
                </a:cubicBezTo>
                <a:cubicBezTo>
                  <a:pt x="320" y="160"/>
                  <a:pt x="288" y="272"/>
                  <a:pt x="256" y="384"/>
                </a:cubicBezTo>
              </a:path>
            </a:pathLst>
          </a:custGeom>
          <a:noFill/>
          <a:ln w="9525">
            <a:solidFill>
              <a:schemeClr val="accent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Text Box 128"/>
          <p:cNvSpPr txBox="1">
            <a:spLocks noChangeArrowheads="1"/>
          </p:cNvSpPr>
          <p:nvPr/>
        </p:nvSpPr>
        <p:spPr bwMode="auto">
          <a:xfrm>
            <a:off x="3827261" y="2835199"/>
            <a:ext cx="528372" cy="4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/>
              <a:t>q</a:t>
            </a:r>
            <a:r>
              <a:rPr lang="en-US" altLang="en-US" sz="2000" baseline="-25000"/>
              <a:t>0</a:t>
            </a:r>
            <a:endParaRPr lang="en-US" altLang="en-US" sz="2000"/>
          </a:p>
        </p:txBody>
      </p:sp>
      <p:sp useBgFill="1">
        <p:nvSpPr>
          <p:cNvPr id="8" name="Oval 129"/>
          <p:cNvSpPr>
            <a:spLocks noChangeArrowheads="1"/>
          </p:cNvSpPr>
          <p:nvPr/>
        </p:nvSpPr>
        <p:spPr bwMode="auto">
          <a:xfrm>
            <a:off x="4959487" y="2904626"/>
            <a:ext cx="452890" cy="416560"/>
          </a:xfrm>
          <a:prstGeom prst="ellipse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endParaRPr lang="en-US" altLang="en-US" sz="1600" i="1">
              <a:latin typeface="Times New Roman" panose="02020603050405020304" pitchFamily="18" charset="0"/>
            </a:endParaRPr>
          </a:p>
        </p:txBody>
      </p:sp>
      <p:sp useBgFill="1">
        <p:nvSpPr>
          <p:cNvPr id="9" name="Oval 130"/>
          <p:cNvSpPr>
            <a:spLocks noChangeArrowheads="1"/>
          </p:cNvSpPr>
          <p:nvPr/>
        </p:nvSpPr>
        <p:spPr bwMode="auto">
          <a:xfrm>
            <a:off x="6091712" y="2904626"/>
            <a:ext cx="452890" cy="416560"/>
          </a:xfrm>
          <a:prstGeom prst="ellipse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endParaRPr lang="en-US" altLang="en-US" sz="1600" i="1">
              <a:latin typeface="Times New Roman" panose="02020603050405020304" pitchFamily="18" charset="0"/>
            </a:endParaRPr>
          </a:p>
        </p:txBody>
      </p:sp>
      <p:grpSp>
        <p:nvGrpSpPr>
          <p:cNvPr id="10" name="Group 131"/>
          <p:cNvGrpSpPr>
            <a:grpSpLocks/>
          </p:cNvGrpSpPr>
          <p:nvPr/>
        </p:nvGrpSpPr>
        <p:grpSpPr bwMode="auto">
          <a:xfrm>
            <a:off x="7148456" y="2835199"/>
            <a:ext cx="528372" cy="485987"/>
            <a:chOff x="5280" y="288"/>
            <a:chExt cx="240" cy="240"/>
          </a:xfrm>
        </p:grpSpPr>
        <p:sp useBgFill="1">
          <p:nvSpPr>
            <p:cNvPr id="22" name="Oval 132"/>
            <p:cNvSpPr>
              <a:spLocks noChangeArrowheads="1"/>
            </p:cNvSpPr>
            <p:nvPr/>
          </p:nvSpPr>
          <p:spPr bwMode="auto">
            <a:xfrm>
              <a:off x="5280" y="288"/>
              <a:ext cx="240" cy="240"/>
            </a:xfrm>
            <a:prstGeom prst="ellipse">
              <a:avLst/>
            </a:prstGeom>
            <a:solidFill>
              <a:schemeClr val="accent1"/>
            </a:solidFill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</a:pPr>
              <a:endParaRPr lang="en-US" altLang="en-US" sz="1600" i="1">
                <a:latin typeface="Times New Roman" panose="02020603050405020304" pitchFamily="18" charset="0"/>
              </a:endParaRPr>
            </a:p>
          </p:txBody>
        </p:sp>
        <p:sp useBgFill="1">
          <p:nvSpPr>
            <p:cNvPr id="23" name="Oval 133"/>
            <p:cNvSpPr>
              <a:spLocks noChangeArrowheads="1"/>
            </p:cNvSpPr>
            <p:nvPr/>
          </p:nvSpPr>
          <p:spPr bwMode="auto">
            <a:xfrm>
              <a:off x="5328" y="336"/>
              <a:ext cx="144" cy="144"/>
            </a:xfrm>
            <a:prstGeom prst="ellipse">
              <a:avLst/>
            </a:prstGeom>
            <a:solidFill>
              <a:schemeClr val="accent1"/>
            </a:solidFill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</a:pPr>
              <a:endParaRPr lang="en-US" altLang="en-US" sz="1600" i="1">
                <a:latin typeface="Times New Roman" panose="02020603050405020304" pitchFamily="18" charset="0"/>
              </a:endParaRPr>
            </a:p>
          </p:txBody>
        </p:sp>
      </p:grpSp>
      <p:sp>
        <p:nvSpPr>
          <p:cNvPr id="11" name="Line 134"/>
          <p:cNvSpPr>
            <a:spLocks noChangeShapeType="1"/>
          </p:cNvSpPr>
          <p:nvPr/>
        </p:nvSpPr>
        <p:spPr bwMode="auto">
          <a:xfrm>
            <a:off x="4280152" y="3112906"/>
            <a:ext cx="679335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135"/>
          <p:cNvSpPr>
            <a:spLocks noChangeShapeType="1"/>
          </p:cNvSpPr>
          <p:nvPr/>
        </p:nvSpPr>
        <p:spPr bwMode="auto">
          <a:xfrm>
            <a:off x="5412377" y="3112906"/>
            <a:ext cx="679335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6"/>
          <p:cNvSpPr>
            <a:spLocks noChangeShapeType="1"/>
          </p:cNvSpPr>
          <p:nvPr/>
        </p:nvSpPr>
        <p:spPr bwMode="auto">
          <a:xfrm>
            <a:off x="6544602" y="3112906"/>
            <a:ext cx="603853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37"/>
          <p:cNvSpPr txBox="1">
            <a:spLocks noChangeArrowheads="1"/>
          </p:cNvSpPr>
          <p:nvPr/>
        </p:nvSpPr>
        <p:spPr bwMode="auto">
          <a:xfrm>
            <a:off x="6091712" y="2835199"/>
            <a:ext cx="528372" cy="4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/>
              <a:t>q</a:t>
            </a:r>
            <a:r>
              <a:rPr lang="en-US" altLang="en-US" sz="2000" baseline="-25000"/>
              <a:t>2</a:t>
            </a:r>
            <a:endParaRPr lang="en-US" altLang="en-US" sz="2000"/>
          </a:p>
        </p:txBody>
      </p:sp>
      <p:sp>
        <p:nvSpPr>
          <p:cNvPr id="15" name="Text Box 138"/>
          <p:cNvSpPr txBox="1">
            <a:spLocks noChangeArrowheads="1"/>
          </p:cNvSpPr>
          <p:nvPr/>
        </p:nvSpPr>
        <p:spPr bwMode="auto">
          <a:xfrm>
            <a:off x="4959487" y="2835199"/>
            <a:ext cx="528372" cy="4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/>
              <a:t>q</a:t>
            </a:r>
            <a:r>
              <a:rPr lang="en-US" altLang="en-US" sz="2000" baseline="-25000"/>
              <a:t>1</a:t>
            </a:r>
            <a:endParaRPr lang="en-US" altLang="en-US" sz="2000"/>
          </a:p>
        </p:txBody>
      </p:sp>
      <p:sp>
        <p:nvSpPr>
          <p:cNvPr id="16" name="Text Box 139"/>
          <p:cNvSpPr txBox="1">
            <a:spLocks noChangeArrowheads="1"/>
          </p:cNvSpPr>
          <p:nvPr/>
        </p:nvSpPr>
        <p:spPr bwMode="auto">
          <a:xfrm>
            <a:off x="7223937" y="2835199"/>
            <a:ext cx="528372" cy="4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/>
              <a:t>q</a:t>
            </a:r>
            <a:r>
              <a:rPr lang="en-US" altLang="en-US" sz="2000" baseline="-25000"/>
              <a:t>3</a:t>
            </a:r>
            <a:endParaRPr lang="en-US" altLang="en-US" sz="2000"/>
          </a:p>
        </p:txBody>
      </p:sp>
      <p:sp>
        <p:nvSpPr>
          <p:cNvPr id="17" name="Text Box 140"/>
          <p:cNvSpPr txBox="1">
            <a:spLocks noChangeArrowheads="1"/>
          </p:cNvSpPr>
          <p:nvPr/>
        </p:nvSpPr>
        <p:spPr bwMode="auto">
          <a:xfrm>
            <a:off x="4431115" y="2765773"/>
            <a:ext cx="301927" cy="338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i="0"/>
              <a:t>1</a:t>
            </a:r>
            <a:endParaRPr lang="en-US" altLang="en-US" sz="2400" i="0"/>
          </a:p>
        </p:txBody>
      </p:sp>
      <p:sp>
        <p:nvSpPr>
          <p:cNvPr id="18" name="Text Box 141"/>
          <p:cNvSpPr txBox="1">
            <a:spLocks noChangeArrowheads="1"/>
          </p:cNvSpPr>
          <p:nvPr/>
        </p:nvSpPr>
        <p:spPr bwMode="auto">
          <a:xfrm>
            <a:off x="3827261" y="2279786"/>
            <a:ext cx="603853" cy="338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i="0" dirty="0"/>
              <a:t>0,1</a:t>
            </a:r>
            <a:endParaRPr lang="en-US" altLang="en-US" sz="2400" i="0" dirty="0"/>
          </a:p>
        </p:txBody>
      </p:sp>
      <p:sp>
        <p:nvSpPr>
          <p:cNvPr id="19" name="Text Box 142"/>
          <p:cNvSpPr txBox="1">
            <a:spLocks noChangeArrowheads="1"/>
          </p:cNvSpPr>
          <p:nvPr/>
        </p:nvSpPr>
        <p:spPr bwMode="auto">
          <a:xfrm>
            <a:off x="5487859" y="2765773"/>
            <a:ext cx="603853" cy="338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i="0"/>
              <a:t>0,1</a:t>
            </a:r>
            <a:endParaRPr lang="en-US" altLang="en-US" sz="2400" i="0"/>
          </a:p>
        </p:txBody>
      </p:sp>
      <p:sp>
        <p:nvSpPr>
          <p:cNvPr id="20" name="Text Box 143"/>
          <p:cNvSpPr txBox="1">
            <a:spLocks noChangeArrowheads="1"/>
          </p:cNvSpPr>
          <p:nvPr/>
        </p:nvSpPr>
        <p:spPr bwMode="auto">
          <a:xfrm>
            <a:off x="6544602" y="2765773"/>
            <a:ext cx="603853" cy="338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i="0"/>
              <a:t>0,1</a:t>
            </a:r>
            <a:endParaRPr lang="en-US" altLang="en-US" sz="2400" i="0"/>
          </a:p>
        </p:txBody>
      </p:sp>
      <p:sp>
        <p:nvSpPr>
          <p:cNvPr id="21" name="Text Box 145"/>
          <p:cNvSpPr txBox="1">
            <a:spLocks noChangeArrowheads="1"/>
          </p:cNvSpPr>
          <p:nvPr/>
        </p:nvSpPr>
        <p:spPr bwMode="auto">
          <a:xfrm>
            <a:off x="3581946" y="2913304"/>
            <a:ext cx="316080" cy="368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kumimoji="1" lang="en-US" altLang="en-US" sz="1800" b="1" i="0"/>
              <a:t>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0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7669" y="389372"/>
            <a:ext cx="4595446" cy="890784"/>
          </a:xfrm>
        </p:spPr>
        <p:txBody>
          <a:bodyPr/>
          <a:lstStyle/>
          <a:p>
            <a:r>
              <a:rPr lang="en-US" dirty="0" smtClean="0"/>
              <a:t>NFA – 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434890"/>
            <a:ext cx="10058400" cy="3931920"/>
          </a:xfrm>
          <a:ln>
            <a:noFill/>
          </a:ln>
        </p:spPr>
        <p:txBody>
          <a:bodyPr/>
          <a:lstStyle/>
          <a:p>
            <a:r>
              <a:rPr lang="en-US" u="sng" dirty="0" smtClean="0"/>
              <a:t>Example</a:t>
            </a:r>
          </a:p>
          <a:p>
            <a:pPr lvl="1">
              <a:spcBef>
                <a:spcPts val="1800"/>
              </a:spcBef>
            </a:pPr>
            <a:r>
              <a:rPr lang="en-US" altLang="en-US" dirty="0">
                <a:sym typeface="Symbol" panose="05050102010706020507" pitchFamily="18" charset="2"/>
              </a:rPr>
              <a:t>Consider </a:t>
            </a:r>
            <a:r>
              <a:rPr lang="en-US" altLang="en-US" dirty="0" smtClean="0">
                <a:sym typeface="Symbol" panose="05050102010706020507" pitchFamily="18" charset="2"/>
              </a:rPr>
              <a:t>the </a:t>
            </a:r>
            <a:r>
              <a:rPr lang="en-US" altLang="en-US" dirty="0">
                <a:sym typeface="Symbol" panose="05050102010706020507" pitchFamily="18" charset="2"/>
              </a:rPr>
              <a:t>state diagram </a:t>
            </a:r>
            <a:r>
              <a:rPr lang="en-US" altLang="en-US" dirty="0" smtClean="0">
                <a:sym typeface="Symbol" panose="05050102010706020507" pitchFamily="18" charset="2"/>
              </a:rPr>
              <a:t>(on the right) of </a:t>
            </a:r>
            <a:r>
              <a:rPr lang="en-US" altLang="en-US" dirty="0">
                <a:sym typeface="Symbol" panose="05050102010706020507" pitchFamily="18" charset="2"/>
              </a:rPr>
              <a:t>NFA </a:t>
            </a:r>
            <a:r>
              <a:rPr lang="en-US" altLang="en-US" i="1" dirty="0" smtClean="0">
                <a:sym typeface="Symbol" panose="05050102010706020507" pitchFamily="18" charset="2"/>
              </a:rPr>
              <a:t>M</a:t>
            </a:r>
            <a:r>
              <a:rPr lang="en-US" altLang="en-US" i="1" baseline="-25000" dirty="0" smtClean="0">
                <a:sym typeface="Symbol" panose="05050102010706020507" pitchFamily="18" charset="2"/>
              </a:rPr>
              <a:t>2</a:t>
            </a:r>
            <a:endParaRPr lang="en-US" altLang="en-US" baseline="-25000" dirty="0" smtClean="0">
              <a:sym typeface="Symbol" panose="05050102010706020507" pitchFamily="18" charset="2"/>
            </a:endParaRPr>
          </a:p>
          <a:p>
            <a:pPr lvl="2">
              <a:spcBef>
                <a:spcPts val="1200"/>
              </a:spcBef>
            </a:pPr>
            <a:r>
              <a:rPr lang="en-US" altLang="en-US" dirty="0" smtClean="0">
                <a:sym typeface="Symbol" panose="05050102010706020507" pitchFamily="18" charset="2"/>
              </a:rPr>
              <a:t>What is the formal definition of </a:t>
            </a:r>
            <a:r>
              <a:rPr lang="en-US" altLang="en-US" i="1" dirty="0" smtClean="0">
                <a:sym typeface="Symbol" panose="05050102010706020507" pitchFamily="18" charset="2"/>
              </a:rPr>
              <a:t>M</a:t>
            </a:r>
            <a:r>
              <a:rPr lang="en-US" altLang="en-US" i="1" baseline="-25000" dirty="0" smtClean="0">
                <a:sym typeface="Symbol" panose="05050102010706020507" pitchFamily="18" charset="2"/>
              </a:rPr>
              <a:t>2</a:t>
            </a:r>
            <a:r>
              <a:rPr lang="en-US" altLang="en-US" dirty="0" smtClean="0">
                <a:sym typeface="Symbol" panose="05050102010706020507" pitchFamily="18" charset="2"/>
              </a:rPr>
              <a:t>?</a:t>
            </a:r>
          </a:p>
          <a:p>
            <a:pPr lvl="2">
              <a:spcBef>
                <a:spcPts val="1200"/>
              </a:spcBef>
            </a:pPr>
            <a:r>
              <a:rPr lang="en-US" altLang="en-US" dirty="0" smtClean="0">
                <a:sym typeface="Symbol" panose="05050102010706020507" pitchFamily="18" charset="2"/>
              </a:rPr>
              <a:t>Which language is recognized by </a:t>
            </a:r>
            <a:r>
              <a:rPr lang="en-US" altLang="en-US" i="1" dirty="0" smtClean="0">
                <a:sym typeface="Symbol" panose="05050102010706020507" pitchFamily="18" charset="2"/>
              </a:rPr>
              <a:t>M</a:t>
            </a:r>
            <a:r>
              <a:rPr lang="en-US" altLang="en-US" i="1" baseline="-25000" dirty="0" smtClean="0">
                <a:sym typeface="Symbol" panose="05050102010706020507" pitchFamily="18" charset="2"/>
              </a:rPr>
              <a:t>2</a:t>
            </a:r>
            <a:r>
              <a:rPr lang="en-US" altLang="en-US" dirty="0" smtClean="0">
                <a:sym typeface="Symbol" panose="05050102010706020507" pitchFamily="18" charset="2"/>
              </a:rPr>
              <a:t>?</a:t>
            </a:r>
            <a:endParaRPr lang="en-US" altLang="en-US" dirty="0">
              <a:sym typeface="Symbol" panose="05050102010706020507" pitchFamily="18" charset="2"/>
            </a:endParaRP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274320" lvl="1" indent="0">
              <a:buNone/>
            </a:pPr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6974612" y="1891903"/>
            <a:ext cx="4321325" cy="1088263"/>
            <a:chOff x="3773534" y="2866654"/>
            <a:chExt cx="4321325" cy="1088263"/>
          </a:xfrm>
        </p:grpSpPr>
        <p:sp>
          <p:nvSpPr>
            <p:cNvPr id="5" name="Oval 124"/>
            <p:cNvSpPr>
              <a:spLocks noChangeArrowheads="1"/>
            </p:cNvSpPr>
            <p:nvPr/>
          </p:nvSpPr>
          <p:spPr bwMode="auto">
            <a:xfrm>
              <a:off x="3996834" y="3538357"/>
              <a:ext cx="474906" cy="416560"/>
            </a:xfrm>
            <a:prstGeom prst="ellipse">
              <a:avLst/>
            </a:prstGeom>
            <a:solidFill>
              <a:schemeClr val="accent1"/>
            </a:solidFill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altLang="en-US"/>
            </a:p>
          </p:txBody>
        </p:sp>
        <p:sp>
          <p:nvSpPr>
            <p:cNvPr id="6" name="Freeform 127"/>
            <p:cNvSpPr>
              <a:spLocks/>
            </p:cNvSpPr>
            <p:nvPr/>
          </p:nvSpPr>
          <p:spPr bwMode="auto">
            <a:xfrm>
              <a:off x="4094331" y="3191224"/>
              <a:ext cx="226445" cy="347133"/>
            </a:xfrm>
            <a:custGeom>
              <a:avLst/>
              <a:gdLst>
                <a:gd name="T0" fmla="*/ 0 w 320"/>
                <a:gd name="T1" fmla="*/ 1 h 384"/>
                <a:gd name="T2" fmla="*/ 0 w 320"/>
                <a:gd name="T3" fmla="*/ 1 h 384"/>
                <a:gd name="T4" fmla="*/ 0 w 320"/>
                <a:gd name="T5" fmla="*/ 0 h 384"/>
                <a:gd name="T6" fmla="*/ 0 w 320"/>
                <a:gd name="T7" fmla="*/ 1 h 384"/>
                <a:gd name="T8" fmla="*/ 0 w 320"/>
                <a:gd name="T9" fmla="*/ 1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0"/>
                <a:gd name="T16" fmla="*/ 0 h 384"/>
                <a:gd name="T17" fmla="*/ 320 w 320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0" h="384">
                  <a:moveTo>
                    <a:pt x="64" y="384"/>
                  </a:moveTo>
                  <a:cubicBezTo>
                    <a:pt x="32" y="272"/>
                    <a:pt x="0" y="160"/>
                    <a:pt x="16" y="96"/>
                  </a:cubicBezTo>
                  <a:cubicBezTo>
                    <a:pt x="32" y="32"/>
                    <a:pt x="112" y="0"/>
                    <a:pt x="160" y="0"/>
                  </a:cubicBezTo>
                  <a:cubicBezTo>
                    <a:pt x="208" y="0"/>
                    <a:pt x="288" y="32"/>
                    <a:pt x="304" y="96"/>
                  </a:cubicBezTo>
                  <a:cubicBezTo>
                    <a:pt x="320" y="160"/>
                    <a:pt x="288" y="272"/>
                    <a:pt x="256" y="384"/>
                  </a:cubicBezTo>
                </a:path>
              </a:pathLst>
            </a:custGeom>
            <a:noFill/>
            <a:ln w="9525">
              <a:solidFill>
                <a:schemeClr val="accent1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Text Box 128"/>
            <p:cNvSpPr txBox="1">
              <a:spLocks noChangeArrowheads="1"/>
            </p:cNvSpPr>
            <p:nvPr/>
          </p:nvSpPr>
          <p:spPr bwMode="auto">
            <a:xfrm>
              <a:off x="4018849" y="3468930"/>
              <a:ext cx="528372" cy="40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 dirty="0" smtClean="0"/>
                <a:t>q</a:t>
              </a:r>
              <a:r>
                <a:rPr lang="en-US" altLang="en-US" sz="2000" baseline="-25000" dirty="0"/>
                <a:t>1</a:t>
              </a:r>
              <a:endParaRPr lang="en-US" altLang="en-US" sz="2000" dirty="0"/>
            </a:p>
          </p:txBody>
        </p:sp>
        <p:sp useBgFill="1">
          <p:nvSpPr>
            <p:cNvPr id="8" name="Oval 129"/>
            <p:cNvSpPr>
              <a:spLocks noChangeArrowheads="1"/>
            </p:cNvSpPr>
            <p:nvPr/>
          </p:nvSpPr>
          <p:spPr bwMode="auto">
            <a:xfrm>
              <a:off x="5151075" y="3538357"/>
              <a:ext cx="452890" cy="416560"/>
            </a:xfrm>
            <a:prstGeom prst="ellipse">
              <a:avLst/>
            </a:prstGeom>
            <a:solidFill>
              <a:schemeClr val="accent1"/>
            </a:solidFill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</a:pPr>
              <a:endParaRPr lang="en-US" altLang="en-US" sz="1600" i="1">
                <a:latin typeface="Times New Roman" panose="02020603050405020304" pitchFamily="18" charset="0"/>
              </a:endParaRPr>
            </a:p>
          </p:txBody>
        </p:sp>
        <p:sp useBgFill="1">
          <p:nvSpPr>
            <p:cNvPr id="9" name="Oval 130"/>
            <p:cNvSpPr>
              <a:spLocks noChangeArrowheads="1"/>
            </p:cNvSpPr>
            <p:nvPr/>
          </p:nvSpPr>
          <p:spPr bwMode="auto">
            <a:xfrm>
              <a:off x="6283300" y="3538357"/>
              <a:ext cx="452890" cy="416560"/>
            </a:xfrm>
            <a:prstGeom prst="ellipse">
              <a:avLst/>
            </a:prstGeom>
            <a:solidFill>
              <a:schemeClr val="accent1"/>
            </a:solidFill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</a:pPr>
              <a:endParaRPr lang="en-US" altLang="en-US" sz="1600" i="1">
                <a:latin typeface="Times New Roman" panose="02020603050405020304" pitchFamily="18" charset="0"/>
              </a:endParaRPr>
            </a:p>
          </p:txBody>
        </p:sp>
        <p:grpSp>
          <p:nvGrpSpPr>
            <p:cNvPr id="10" name="Group 131"/>
            <p:cNvGrpSpPr>
              <a:grpSpLocks/>
            </p:cNvGrpSpPr>
            <p:nvPr/>
          </p:nvGrpSpPr>
          <p:grpSpPr bwMode="auto">
            <a:xfrm>
              <a:off x="7340044" y="3468930"/>
              <a:ext cx="528372" cy="485987"/>
              <a:chOff x="5280" y="288"/>
              <a:chExt cx="240" cy="240"/>
            </a:xfrm>
          </p:grpSpPr>
          <p:sp useBgFill="1">
            <p:nvSpPr>
              <p:cNvPr id="22" name="Oval 132"/>
              <p:cNvSpPr>
                <a:spLocks noChangeArrowheads="1"/>
              </p:cNvSpPr>
              <p:nvPr/>
            </p:nvSpPr>
            <p:spPr bwMode="auto">
              <a:xfrm>
                <a:off x="5280" y="288"/>
                <a:ext cx="240" cy="240"/>
              </a:xfrm>
              <a:prstGeom prst="ellipse">
                <a:avLst/>
              </a:prstGeom>
              <a:solidFill>
                <a:schemeClr val="accent1"/>
              </a:solidFill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eaLnBrk="0" hangingPunct="0">
                  <a:spcBef>
                    <a:spcPct val="50000"/>
                  </a:spcBef>
                </a:pPr>
                <a:endParaRPr lang="en-US" altLang="en-US" sz="1600" i="1">
                  <a:latin typeface="Times New Roman" panose="02020603050405020304" pitchFamily="18" charset="0"/>
                </a:endParaRPr>
              </a:p>
            </p:txBody>
          </p:sp>
          <p:sp useBgFill="1">
            <p:nvSpPr>
              <p:cNvPr id="23" name="Oval 133"/>
              <p:cNvSpPr>
                <a:spLocks noChangeArrowheads="1"/>
              </p:cNvSpPr>
              <p:nvPr/>
            </p:nvSpPr>
            <p:spPr bwMode="auto">
              <a:xfrm>
                <a:off x="5328" y="336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>
                <a:headEnd/>
                <a:tailE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eaLnBrk="0" hangingPunct="0">
                  <a:spcBef>
                    <a:spcPct val="50000"/>
                  </a:spcBef>
                </a:pPr>
                <a:endParaRPr lang="en-US" altLang="en-US" sz="1600" i="1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1" name="Line 134"/>
            <p:cNvSpPr>
              <a:spLocks noChangeShapeType="1"/>
            </p:cNvSpPr>
            <p:nvPr/>
          </p:nvSpPr>
          <p:spPr bwMode="auto">
            <a:xfrm>
              <a:off x="4471740" y="3746637"/>
              <a:ext cx="679335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135"/>
            <p:cNvSpPr>
              <a:spLocks noChangeShapeType="1"/>
            </p:cNvSpPr>
            <p:nvPr/>
          </p:nvSpPr>
          <p:spPr bwMode="auto">
            <a:xfrm>
              <a:off x="5603965" y="3746637"/>
              <a:ext cx="679335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Line 136"/>
            <p:cNvSpPr>
              <a:spLocks noChangeShapeType="1"/>
            </p:cNvSpPr>
            <p:nvPr/>
          </p:nvSpPr>
          <p:spPr bwMode="auto">
            <a:xfrm>
              <a:off x="6736190" y="3746637"/>
              <a:ext cx="603853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Text Box 137"/>
            <p:cNvSpPr txBox="1">
              <a:spLocks noChangeArrowheads="1"/>
            </p:cNvSpPr>
            <p:nvPr/>
          </p:nvSpPr>
          <p:spPr bwMode="auto">
            <a:xfrm>
              <a:off x="6283300" y="3468930"/>
              <a:ext cx="528372" cy="40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 dirty="0" smtClean="0"/>
                <a:t>q</a:t>
              </a:r>
              <a:r>
                <a:rPr lang="en-US" altLang="en-US" sz="2000" baseline="-25000" dirty="0" smtClean="0"/>
                <a:t>3</a:t>
              </a:r>
              <a:endParaRPr lang="en-US" altLang="en-US" sz="2000" dirty="0"/>
            </a:p>
          </p:txBody>
        </p:sp>
        <p:sp>
          <p:nvSpPr>
            <p:cNvPr id="15" name="Text Box 138"/>
            <p:cNvSpPr txBox="1">
              <a:spLocks noChangeArrowheads="1"/>
            </p:cNvSpPr>
            <p:nvPr/>
          </p:nvSpPr>
          <p:spPr bwMode="auto">
            <a:xfrm>
              <a:off x="5151075" y="3468930"/>
              <a:ext cx="528372" cy="40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 dirty="0" smtClean="0"/>
                <a:t>q</a:t>
              </a:r>
              <a:r>
                <a:rPr lang="en-US" altLang="en-US" sz="2000" baseline="-25000" dirty="0" smtClean="0"/>
                <a:t>2</a:t>
              </a:r>
              <a:endParaRPr lang="en-US" altLang="en-US" sz="2000" dirty="0"/>
            </a:p>
          </p:txBody>
        </p:sp>
        <p:sp>
          <p:nvSpPr>
            <p:cNvPr id="16" name="Text Box 139"/>
            <p:cNvSpPr txBox="1">
              <a:spLocks noChangeArrowheads="1"/>
            </p:cNvSpPr>
            <p:nvPr/>
          </p:nvSpPr>
          <p:spPr bwMode="auto">
            <a:xfrm>
              <a:off x="7415525" y="3468930"/>
              <a:ext cx="528372" cy="40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 dirty="0" smtClean="0"/>
                <a:t>q</a:t>
              </a:r>
              <a:r>
                <a:rPr lang="en-US" altLang="en-US" sz="2000" baseline="-25000" dirty="0" smtClean="0"/>
                <a:t>4</a:t>
              </a:r>
              <a:endParaRPr lang="en-US" altLang="en-US" sz="2000" dirty="0"/>
            </a:p>
          </p:txBody>
        </p:sp>
        <p:sp>
          <p:nvSpPr>
            <p:cNvPr id="17" name="Text Box 140"/>
            <p:cNvSpPr txBox="1">
              <a:spLocks noChangeArrowheads="1"/>
            </p:cNvSpPr>
            <p:nvPr/>
          </p:nvSpPr>
          <p:spPr bwMode="auto">
            <a:xfrm>
              <a:off x="4622703" y="3399504"/>
              <a:ext cx="301927" cy="338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i="0"/>
                <a:t>1</a:t>
              </a:r>
              <a:endParaRPr lang="en-US" altLang="en-US" sz="2400" i="0"/>
            </a:p>
          </p:txBody>
        </p:sp>
        <p:sp>
          <p:nvSpPr>
            <p:cNvPr id="18" name="Text Box 141"/>
            <p:cNvSpPr txBox="1">
              <a:spLocks noChangeArrowheads="1"/>
            </p:cNvSpPr>
            <p:nvPr/>
          </p:nvSpPr>
          <p:spPr bwMode="auto">
            <a:xfrm>
              <a:off x="4018849" y="2913517"/>
              <a:ext cx="603853" cy="338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i="0" dirty="0"/>
                <a:t>0,1</a:t>
              </a:r>
              <a:endParaRPr lang="en-US" altLang="en-US" sz="2400" i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 Box 142"/>
                <p:cNvSpPr txBox="1">
                  <a:spLocks noChangeArrowheads="1"/>
                </p:cNvSpPr>
                <p:nvPr/>
              </p:nvSpPr>
              <p:spPr bwMode="auto">
                <a:xfrm>
                  <a:off x="5679447" y="3399504"/>
                  <a:ext cx="603853" cy="33845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600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1600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1600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1600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1600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 i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altLang="en-US" i="0" dirty="0" smtClean="0"/>
                    <a:t>0,</a:t>
                  </a:r>
                  <a14:m>
                    <m:oMath xmlns:m="http://schemas.openxmlformats.org/officeDocument/2006/math">
                      <m:r>
                        <a:rPr lang="en-US" altLang="en-US" b="0" i="0" dirty="0" smtClean="0">
                          <a:latin typeface="Cambria Math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ℇ</m:t>
                      </m:r>
                    </m:oMath>
                  </a14:m>
                  <a:endParaRPr lang="en-US" altLang="en-US" sz="2400" i="0" dirty="0"/>
                </a:p>
              </p:txBody>
            </p:sp>
          </mc:Choice>
          <mc:Fallback xmlns="">
            <p:sp>
              <p:nvSpPr>
                <p:cNvPr id="19" name="Text Box 1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679447" y="3399504"/>
                  <a:ext cx="603853" cy="33845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6061" t="-5455" b="-23636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 Box 143"/>
            <p:cNvSpPr txBox="1">
              <a:spLocks noChangeArrowheads="1"/>
            </p:cNvSpPr>
            <p:nvPr/>
          </p:nvSpPr>
          <p:spPr bwMode="auto">
            <a:xfrm>
              <a:off x="6883904" y="3413572"/>
              <a:ext cx="603853" cy="338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i="0" dirty="0" smtClean="0"/>
                <a:t>1</a:t>
              </a:r>
              <a:endParaRPr lang="en-US" altLang="en-US" sz="2400" i="0" dirty="0"/>
            </a:p>
          </p:txBody>
        </p:sp>
        <p:sp>
          <p:nvSpPr>
            <p:cNvPr id="21" name="Text Box 145"/>
            <p:cNvSpPr txBox="1">
              <a:spLocks noChangeArrowheads="1"/>
            </p:cNvSpPr>
            <p:nvPr/>
          </p:nvSpPr>
          <p:spPr bwMode="auto">
            <a:xfrm>
              <a:off x="3773534" y="3547035"/>
              <a:ext cx="316080" cy="368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kumimoji="1" lang="en-US" altLang="en-US" sz="1800" b="1" i="0"/>
                <a:t>&gt;</a:t>
              </a:r>
            </a:p>
          </p:txBody>
        </p:sp>
        <p:sp>
          <p:nvSpPr>
            <p:cNvPr id="24" name="Freeform 127"/>
            <p:cNvSpPr>
              <a:spLocks/>
            </p:cNvSpPr>
            <p:nvPr/>
          </p:nvSpPr>
          <p:spPr bwMode="auto">
            <a:xfrm>
              <a:off x="7566488" y="3144361"/>
              <a:ext cx="226445" cy="347133"/>
            </a:xfrm>
            <a:custGeom>
              <a:avLst/>
              <a:gdLst>
                <a:gd name="T0" fmla="*/ 0 w 320"/>
                <a:gd name="T1" fmla="*/ 1 h 384"/>
                <a:gd name="T2" fmla="*/ 0 w 320"/>
                <a:gd name="T3" fmla="*/ 1 h 384"/>
                <a:gd name="T4" fmla="*/ 0 w 320"/>
                <a:gd name="T5" fmla="*/ 0 h 384"/>
                <a:gd name="T6" fmla="*/ 0 w 320"/>
                <a:gd name="T7" fmla="*/ 1 h 384"/>
                <a:gd name="T8" fmla="*/ 0 w 320"/>
                <a:gd name="T9" fmla="*/ 1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0"/>
                <a:gd name="T16" fmla="*/ 0 h 384"/>
                <a:gd name="T17" fmla="*/ 320 w 320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0" h="384">
                  <a:moveTo>
                    <a:pt x="64" y="384"/>
                  </a:moveTo>
                  <a:cubicBezTo>
                    <a:pt x="32" y="272"/>
                    <a:pt x="0" y="160"/>
                    <a:pt x="16" y="96"/>
                  </a:cubicBezTo>
                  <a:cubicBezTo>
                    <a:pt x="32" y="32"/>
                    <a:pt x="112" y="0"/>
                    <a:pt x="160" y="0"/>
                  </a:cubicBezTo>
                  <a:cubicBezTo>
                    <a:pt x="208" y="0"/>
                    <a:pt x="288" y="32"/>
                    <a:pt x="304" y="96"/>
                  </a:cubicBezTo>
                  <a:cubicBezTo>
                    <a:pt x="320" y="160"/>
                    <a:pt x="288" y="272"/>
                    <a:pt x="256" y="384"/>
                  </a:cubicBezTo>
                </a:path>
              </a:pathLst>
            </a:custGeom>
            <a:noFill/>
            <a:ln w="9525">
              <a:solidFill>
                <a:schemeClr val="accent1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Text Box 141"/>
            <p:cNvSpPr txBox="1">
              <a:spLocks noChangeArrowheads="1"/>
            </p:cNvSpPr>
            <p:nvPr/>
          </p:nvSpPr>
          <p:spPr bwMode="auto">
            <a:xfrm>
              <a:off x="7491006" y="2866654"/>
              <a:ext cx="603853" cy="338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i="0" dirty="0"/>
                <a:t>0,1</a:t>
              </a:r>
              <a:endParaRPr lang="en-US" altLang="en-US" sz="2400" i="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/>
              <p:cNvSpPr txBox="1">
                <a:spLocks/>
              </p:cNvSpPr>
              <p:nvPr/>
            </p:nvSpPr>
            <p:spPr>
              <a:xfrm>
                <a:off x="1070809" y="3413634"/>
                <a:ext cx="5717177" cy="29308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100000"/>
                  </a:lnSpc>
                  <a:spcBef>
                    <a:spcPts val="900"/>
                  </a:spcBef>
                  <a:spcAft>
                    <a:spcPts val="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Font typeface="Garamond" pitchFamily="18" charset="0"/>
                  <a:buChar char="◦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74320" lvl="1" indent="0">
                  <a:buNone/>
                </a:pPr>
                <a:r>
                  <a:rPr lang="en-US" altLang="en-US" i="1" dirty="0" smtClean="0">
                    <a:sym typeface="Symbol" panose="05050102010706020507" pitchFamily="18" charset="2"/>
                  </a:rPr>
                  <a:t>M</a:t>
                </a:r>
                <a:r>
                  <a:rPr lang="en-US" altLang="en-US" i="1" baseline="-25000" dirty="0" smtClean="0">
                    <a:sym typeface="Symbol" panose="05050102010706020507" pitchFamily="18" charset="2"/>
                  </a:rPr>
                  <a:t>2</a:t>
                </a:r>
                <a:r>
                  <a:rPr lang="en-US" baseline="-25000" dirty="0" smtClean="0"/>
                  <a:t>  </a:t>
                </a:r>
                <a:r>
                  <a:rPr lang="en-US" dirty="0" smtClean="0"/>
                  <a:t>=</a:t>
                </a:r>
                <a:r>
                  <a:rPr lang="en-US" baseline="-25000" dirty="0" smtClean="0"/>
                  <a:t> </a:t>
                </a:r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, where</a:t>
                </a:r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 smtClean="0"/>
                  <a:t> = { </a:t>
                </a:r>
                <a:r>
                  <a:rPr lang="en-US" i="1" dirty="0" smtClean="0"/>
                  <a:t>q</a:t>
                </a:r>
                <a:r>
                  <a:rPr lang="en-US" baseline="-25000" dirty="0" smtClean="0"/>
                  <a:t>1, </a:t>
                </a:r>
                <a:r>
                  <a:rPr lang="en-US" i="1" dirty="0" smtClean="0"/>
                  <a:t>q</a:t>
                </a:r>
                <a:r>
                  <a:rPr lang="en-US" baseline="-25000" dirty="0" smtClean="0"/>
                  <a:t>2, </a:t>
                </a:r>
                <a:r>
                  <a:rPr lang="en-US" i="1" dirty="0" smtClean="0"/>
                  <a:t>q</a:t>
                </a:r>
                <a:r>
                  <a:rPr lang="en-US" baseline="-25000" dirty="0" smtClean="0"/>
                  <a:t>3, </a:t>
                </a:r>
                <a:r>
                  <a:rPr lang="en-US" i="1" dirty="0" smtClean="0"/>
                  <a:t>q</a:t>
                </a:r>
                <a:r>
                  <a:rPr lang="en-US" baseline="-25000" dirty="0" smtClean="0"/>
                  <a:t>4 </a:t>
                </a:r>
                <a:r>
                  <a:rPr lang="en-US" dirty="0" smtClean="0"/>
                  <a:t>}</a:t>
                </a:r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 smtClean="0"/>
                  <a:t> = { 0, 1 }</a:t>
                </a:r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i="1" dirty="0" smtClean="0"/>
                  <a:t>q</a:t>
                </a:r>
                <a:r>
                  <a:rPr lang="en-US" baseline="-25000" dirty="0" smtClean="0"/>
                  <a:t>1</a:t>
                </a:r>
                <a:endParaRPr lang="en-US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i="1" dirty="0"/>
                      <m:t>q</m:t>
                    </m:r>
                    <m:r>
                      <m:rPr>
                        <m:nor/>
                      </m:rPr>
                      <a:rPr lang="en-US" b="0" i="0" baseline="-25000" dirty="0" smtClean="0"/>
                      <m:t>4</m:t>
                    </m:r>
                    <m:r>
                      <a:rPr lang="en-US" b="0" i="1" baseline="-25000" dirty="0" smtClean="0">
                        <a:latin typeface="Cambria Math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 smtClean="0"/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 = </a:t>
                </a:r>
              </a:p>
            </p:txBody>
          </p:sp>
        </mc:Choice>
        <mc:Fallback xmlns="">
          <p:sp>
            <p:nvSpPr>
              <p:cNvPr id="2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09" y="3413634"/>
                <a:ext cx="5717177" cy="2930895"/>
              </a:xfrm>
              <a:prstGeom prst="rect">
                <a:avLst/>
              </a:prstGeom>
              <a:blipFill rotWithShape="1">
                <a:blip r:embed="rId4"/>
                <a:stretch>
                  <a:fillRect t="-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0032300"/>
                  </p:ext>
                </p:extLst>
              </p:nvPr>
            </p:nvGraphicFramePr>
            <p:xfrm>
              <a:off x="3006685" y="4751915"/>
              <a:ext cx="3485224" cy="1524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0828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8271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18801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621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1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41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1" dirty="0" smtClean="0"/>
                            <a:t>q</a:t>
                          </a:r>
                          <a:r>
                            <a:rPr lang="en-US" sz="1400" baseline="-25000" dirty="0" smtClean="0"/>
                            <a:t>1</a:t>
                          </a:r>
                          <a:endParaRPr lang="en-US" sz="14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{ </a:t>
                          </a:r>
                          <a:r>
                            <a:rPr lang="en-US" sz="1400" i="1" dirty="0" smtClean="0"/>
                            <a:t>q</a:t>
                          </a:r>
                          <a:r>
                            <a:rPr lang="en-US" sz="1400" baseline="-25000" dirty="0" smtClean="0"/>
                            <a:t>1 </a:t>
                          </a:r>
                          <a:r>
                            <a:rPr lang="en-US" sz="1400" baseline="0" dirty="0" smtClean="0"/>
                            <a:t>}</a:t>
                          </a:r>
                          <a:endParaRPr lang="en-US" sz="14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 smtClean="0"/>
                            <a:t>{ </a:t>
                          </a:r>
                          <a:r>
                            <a:rPr lang="en-US" sz="1400" i="1" dirty="0" smtClean="0"/>
                            <a:t>q</a:t>
                          </a:r>
                          <a:r>
                            <a:rPr lang="en-US" sz="1400" baseline="-25000" dirty="0" smtClean="0"/>
                            <a:t>1, </a:t>
                          </a:r>
                          <a:r>
                            <a:rPr lang="en-US" sz="1400" i="1" dirty="0" smtClean="0"/>
                            <a:t>q</a:t>
                          </a:r>
                          <a:r>
                            <a:rPr lang="en-US" sz="1400" baseline="-25000" dirty="0" smtClean="0"/>
                            <a:t>2 </a:t>
                          </a:r>
                          <a:r>
                            <a:rPr lang="en-US" sz="1400" baseline="0" dirty="0" smtClean="0"/>
                            <a:t>}</a:t>
                          </a:r>
                          <a:endParaRPr lang="en-US" sz="14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0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en-US" sz="1400" i="0" baseline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28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1" dirty="0" smtClean="0"/>
                            <a:t>q</a:t>
                          </a:r>
                          <a:r>
                            <a:rPr lang="en-US" sz="1400" baseline="-25000" dirty="0" smtClean="0"/>
                            <a:t>2</a:t>
                          </a:r>
                          <a:endParaRPr lang="en-US" sz="14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{ </a:t>
                          </a:r>
                          <a:r>
                            <a:rPr lang="en-US" sz="1400" i="1" dirty="0" smtClean="0"/>
                            <a:t>q</a:t>
                          </a:r>
                          <a:r>
                            <a:rPr lang="en-US" sz="1400" baseline="-25000" dirty="0" smtClean="0"/>
                            <a:t>3 </a:t>
                          </a:r>
                          <a:r>
                            <a:rPr lang="en-US" sz="1400" baseline="0" dirty="0" smtClean="0"/>
                            <a:t>}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0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en-US" sz="14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{ </a:t>
                          </a:r>
                          <a:r>
                            <a:rPr lang="en-US" sz="1400" i="1" dirty="0" smtClean="0"/>
                            <a:t>q</a:t>
                          </a:r>
                          <a:r>
                            <a:rPr lang="en-US" sz="1400" baseline="-25000" dirty="0" smtClean="0"/>
                            <a:t>3 </a:t>
                          </a:r>
                          <a:r>
                            <a:rPr lang="en-US" sz="1400" baseline="0" dirty="0" smtClean="0"/>
                            <a:t>}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74176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i="1" dirty="0" smtClean="0"/>
                            <a:t>q</a:t>
                          </a:r>
                          <a:r>
                            <a:rPr lang="en-US" sz="1400" baseline="-25000" dirty="0" smtClean="0"/>
                            <a:t>3</a:t>
                          </a:r>
                          <a:endParaRPr lang="en-US" sz="14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0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en-US" sz="14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{ </a:t>
                          </a:r>
                          <a:r>
                            <a:rPr lang="en-US" sz="1400" i="1" dirty="0" smtClean="0"/>
                            <a:t>q</a:t>
                          </a:r>
                          <a:r>
                            <a:rPr lang="en-US" sz="1400" baseline="-25000" dirty="0" smtClean="0"/>
                            <a:t>4 </a:t>
                          </a:r>
                          <a:r>
                            <a:rPr lang="en-US" sz="1400" baseline="0" dirty="0" smtClean="0"/>
                            <a:t>}</a:t>
                          </a:r>
                          <a:endParaRPr lang="en-US" sz="1400" baseline="-250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0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en-US" sz="1400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48051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i="1" dirty="0" smtClean="0"/>
                            <a:t>q</a:t>
                          </a:r>
                          <a:r>
                            <a:rPr lang="en-US" sz="1400" baseline="-25000" dirty="0" smtClean="0"/>
                            <a:t>4</a:t>
                          </a:r>
                          <a:endParaRPr lang="en-US" sz="14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{ </a:t>
                          </a:r>
                          <a:r>
                            <a:rPr lang="en-US" sz="1400" i="1" dirty="0" smtClean="0"/>
                            <a:t>q</a:t>
                          </a:r>
                          <a:r>
                            <a:rPr lang="en-US" sz="1400" baseline="-25000" dirty="0" smtClean="0"/>
                            <a:t>4 </a:t>
                          </a:r>
                          <a:r>
                            <a:rPr lang="en-US" sz="1400" baseline="0" dirty="0" smtClean="0"/>
                            <a:t>}</a:t>
                          </a:r>
                          <a:endParaRPr lang="en-US" sz="14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{ </a:t>
                          </a:r>
                          <a:r>
                            <a:rPr lang="en-US" sz="1400" i="1" dirty="0" smtClean="0"/>
                            <a:t>q</a:t>
                          </a:r>
                          <a:r>
                            <a:rPr lang="en-US" sz="1400" baseline="-25000" dirty="0" smtClean="0"/>
                            <a:t>4 </a:t>
                          </a:r>
                          <a:r>
                            <a:rPr lang="en-US" sz="1400" baseline="0" dirty="0" smtClean="0"/>
                            <a:t>}</a:t>
                          </a:r>
                          <a:endParaRPr lang="en-US" sz="1400" baseline="-250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0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en-US" sz="1400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0032300"/>
                  </p:ext>
                </p:extLst>
              </p:nvPr>
            </p:nvGraphicFramePr>
            <p:xfrm>
              <a:off x="3006685" y="4751915"/>
              <a:ext cx="3485224" cy="15240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08283"/>
                    <a:gridCol w="882717"/>
                    <a:gridCol w="1188012"/>
                    <a:gridCol w="606212"/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0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1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477778" t="-2000" b="-420000"/>
                          </a:stretch>
                        </a:blipFill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1" dirty="0" smtClean="0"/>
                            <a:t>q</a:t>
                          </a:r>
                          <a:r>
                            <a:rPr lang="en-US" sz="1400" baseline="-25000" dirty="0" smtClean="0"/>
                            <a:t>1</a:t>
                          </a:r>
                          <a:endParaRPr lang="en-US" sz="14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{ </a:t>
                          </a:r>
                          <a:r>
                            <a:rPr lang="en-US" sz="1400" i="1" dirty="0" smtClean="0"/>
                            <a:t>q</a:t>
                          </a:r>
                          <a:r>
                            <a:rPr lang="en-US" sz="1400" baseline="-25000" dirty="0" smtClean="0"/>
                            <a:t>1 </a:t>
                          </a:r>
                          <a:r>
                            <a:rPr lang="en-US" sz="1400" baseline="0" dirty="0" smtClean="0"/>
                            <a:t>}</a:t>
                          </a:r>
                          <a:endParaRPr lang="en-US" sz="14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aseline="0" dirty="0" smtClean="0"/>
                            <a:t>{ </a:t>
                          </a:r>
                          <a:r>
                            <a:rPr lang="en-US" sz="1400" i="1" dirty="0" smtClean="0"/>
                            <a:t>q</a:t>
                          </a:r>
                          <a:r>
                            <a:rPr lang="en-US" sz="1400" baseline="-25000" dirty="0" smtClean="0"/>
                            <a:t>1</a:t>
                          </a:r>
                          <a:r>
                            <a:rPr lang="en-US" sz="1400" baseline="-25000" dirty="0" smtClean="0"/>
                            <a:t>, </a:t>
                          </a:r>
                          <a:r>
                            <a:rPr lang="en-US" sz="1400" i="1" dirty="0" smtClean="0"/>
                            <a:t>q</a:t>
                          </a:r>
                          <a:r>
                            <a:rPr lang="en-US" sz="1400" baseline="-25000" dirty="0" smtClean="0"/>
                            <a:t>2 </a:t>
                          </a:r>
                          <a:r>
                            <a:rPr lang="en-US" sz="1400" baseline="0" dirty="0" smtClean="0"/>
                            <a:t>}</a:t>
                          </a:r>
                          <a:endParaRPr lang="en-US" sz="14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477778" t="-102000" b="-320000"/>
                          </a:stretch>
                        </a:blipFill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1" dirty="0" smtClean="0"/>
                            <a:t>q</a:t>
                          </a:r>
                          <a:r>
                            <a:rPr lang="en-US" sz="1400" baseline="-25000" dirty="0" smtClean="0"/>
                            <a:t>2</a:t>
                          </a:r>
                          <a:endParaRPr lang="en-US" sz="14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{ </a:t>
                          </a:r>
                          <a:r>
                            <a:rPr lang="en-US" sz="1400" i="1" dirty="0" smtClean="0"/>
                            <a:t>q</a:t>
                          </a:r>
                          <a:r>
                            <a:rPr lang="en-US" sz="1400" baseline="-25000" dirty="0" smtClean="0"/>
                            <a:t>3 </a:t>
                          </a:r>
                          <a:r>
                            <a:rPr lang="en-US" sz="1400" baseline="0" dirty="0" smtClean="0"/>
                            <a:t>}</a:t>
                          </a:r>
                          <a:endParaRPr lang="en-US" sz="1400" baseline="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142564" t="-202000" r="-50769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{ </a:t>
                          </a:r>
                          <a:r>
                            <a:rPr lang="en-US" sz="1400" i="1" dirty="0" smtClean="0"/>
                            <a:t>q</a:t>
                          </a:r>
                          <a:r>
                            <a:rPr lang="en-US" sz="1400" baseline="-25000" dirty="0" smtClean="0"/>
                            <a:t>3 </a:t>
                          </a:r>
                          <a:r>
                            <a:rPr lang="en-US" sz="1400" baseline="0" dirty="0" smtClean="0"/>
                            <a:t>}</a:t>
                          </a:r>
                          <a:endParaRPr lang="en-US" sz="1400" baseline="0" dirty="0" smtClean="0"/>
                        </a:p>
                      </a:txBody>
                      <a:tcPr/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i="1" dirty="0" smtClean="0"/>
                            <a:t>q</a:t>
                          </a:r>
                          <a:r>
                            <a:rPr lang="en-US" sz="1400" baseline="-25000" dirty="0" smtClean="0"/>
                            <a:t>3</a:t>
                          </a:r>
                          <a:endParaRPr lang="en-US" sz="14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91724" t="-302000" r="-202759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{ </a:t>
                          </a:r>
                          <a:r>
                            <a:rPr lang="en-US" sz="1400" i="1" dirty="0" smtClean="0"/>
                            <a:t>q</a:t>
                          </a:r>
                          <a:r>
                            <a:rPr lang="en-US" sz="1400" baseline="-25000" dirty="0" smtClean="0"/>
                            <a:t>4 </a:t>
                          </a:r>
                          <a:r>
                            <a:rPr lang="en-US" sz="1400" baseline="0" dirty="0" smtClean="0"/>
                            <a:t>}</a:t>
                          </a:r>
                          <a:endParaRPr lang="en-US" sz="1400" baseline="-250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477778" t="-302000" b="-120000"/>
                          </a:stretch>
                        </a:blipFill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i="1" dirty="0" smtClean="0"/>
                            <a:t>q</a:t>
                          </a:r>
                          <a:r>
                            <a:rPr lang="en-US" sz="1400" baseline="-25000" dirty="0" smtClean="0"/>
                            <a:t>4</a:t>
                          </a:r>
                          <a:endParaRPr lang="en-US" sz="14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{ </a:t>
                          </a:r>
                          <a:r>
                            <a:rPr lang="en-US" sz="1400" i="1" dirty="0" smtClean="0"/>
                            <a:t>q</a:t>
                          </a:r>
                          <a:r>
                            <a:rPr lang="en-US" sz="1400" baseline="-25000" dirty="0" smtClean="0"/>
                            <a:t>4 </a:t>
                          </a:r>
                          <a:r>
                            <a:rPr lang="en-US" sz="1400" baseline="0" dirty="0" smtClean="0"/>
                            <a:t>}</a:t>
                          </a:r>
                          <a:endParaRPr lang="en-US" sz="14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/>
                            <a:t>{ </a:t>
                          </a:r>
                          <a:r>
                            <a:rPr lang="en-US" sz="1400" i="1" dirty="0" smtClean="0"/>
                            <a:t>q</a:t>
                          </a:r>
                          <a:r>
                            <a:rPr lang="en-US" sz="1400" baseline="-25000" dirty="0" smtClean="0"/>
                            <a:t>4 </a:t>
                          </a:r>
                          <a:r>
                            <a:rPr lang="en-US" sz="1400" baseline="0" dirty="0" smtClean="0"/>
                            <a:t>}</a:t>
                          </a:r>
                          <a:endParaRPr lang="en-US" sz="1400" baseline="-250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477778" t="-402000" b="-200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8" name="Content Placeholder 2"/>
          <p:cNvSpPr txBox="1">
            <a:spLocks/>
          </p:cNvSpPr>
          <p:nvPr/>
        </p:nvSpPr>
        <p:spPr>
          <a:xfrm>
            <a:off x="7088777" y="3413633"/>
            <a:ext cx="4746171" cy="2420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>
              <a:buNone/>
            </a:pPr>
            <a:r>
              <a:rPr lang="en-US" dirty="0" smtClean="0"/>
              <a:t>Accepted strings</a:t>
            </a:r>
            <a:endParaRPr lang="en-US" dirty="0"/>
          </a:p>
          <a:p>
            <a:pPr lvl="2">
              <a:spcBef>
                <a:spcPts val="1200"/>
              </a:spcBef>
            </a:pPr>
            <a:r>
              <a:rPr lang="en-US" dirty="0" smtClean="0"/>
              <a:t>01011</a:t>
            </a:r>
            <a:endParaRPr lang="en-US" dirty="0"/>
          </a:p>
          <a:p>
            <a:pPr lvl="2">
              <a:spcBef>
                <a:spcPts val="1200"/>
              </a:spcBef>
            </a:pPr>
            <a:r>
              <a:rPr lang="en-US" dirty="0" smtClean="0"/>
              <a:t>11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01101</a:t>
            </a:r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r>
              <a:rPr lang="en-US" dirty="0" smtClean="0"/>
              <a:t>L(</a:t>
            </a:r>
            <a:r>
              <a:rPr lang="en-US" altLang="en-US" i="1" dirty="0" smtClean="0">
                <a:sym typeface="Symbol" panose="05050102010706020507" pitchFamily="18" charset="2"/>
              </a:rPr>
              <a:t>M</a:t>
            </a:r>
            <a:r>
              <a:rPr lang="en-US" altLang="en-US" baseline="-25000" dirty="0" smtClean="0">
                <a:sym typeface="Symbol" panose="05050102010706020507" pitchFamily="18" charset="2"/>
              </a:rPr>
              <a:t>2</a:t>
            </a:r>
            <a:r>
              <a:rPr lang="en-US" dirty="0" smtClean="0"/>
              <a:t>) = {</a:t>
            </a:r>
            <a:r>
              <a:rPr lang="en-US" i="1" dirty="0" smtClean="0"/>
              <a:t>w </a:t>
            </a:r>
            <a:r>
              <a:rPr lang="en-US" dirty="0" smtClean="0"/>
              <a:t>| </a:t>
            </a:r>
            <a:r>
              <a:rPr lang="en-US" i="1" dirty="0" smtClean="0"/>
              <a:t>w</a:t>
            </a:r>
            <a:r>
              <a:rPr lang="en-US" dirty="0" smtClean="0"/>
              <a:t> contains substring 101 or 11}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9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4124" y="290897"/>
            <a:ext cx="3152685" cy="70087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 NFAs?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055054"/>
            <a:ext cx="10058400" cy="406815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Advantages of NFAs over </a:t>
            </a:r>
            <a:r>
              <a:rPr lang="en-US" dirty="0" smtClean="0"/>
              <a:t>DFAs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Sometimes DFAs have many more states, conceptually </a:t>
            </a:r>
            <a:r>
              <a:rPr lang="en-US" dirty="0" smtClean="0"/>
              <a:t>more </a:t>
            </a:r>
            <a:r>
              <a:rPr lang="en-US" dirty="0"/>
              <a:t>complicated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Understanding the functioning of the NFAs is </a:t>
            </a:r>
            <a:r>
              <a:rPr lang="en-US" dirty="0" smtClean="0"/>
              <a:t>much easier</a:t>
            </a:r>
          </a:p>
          <a:p>
            <a:pPr lvl="1">
              <a:spcBef>
                <a:spcPts val="1800"/>
              </a:spcBef>
            </a:pPr>
            <a:r>
              <a:rPr lang="en-US" u="sng" dirty="0" smtClean="0"/>
              <a:t>Example 1</a:t>
            </a:r>
            <a:r>
              <a:rPr lang="en-US" dirty="0" smtClean="0"/>
              <a:t>: </a:t>
            </a:r>
            <a:r>
              <a:rPr lang="en-US" altLang="en-US" i="1" dirty="0" smtClean="0"/>
              <a:t>M</a:t>
            </a:r>
            <a:r>
              <a:rPr lang="en-US" altLang="en-US" i="1" baseline="-25000" dirty="0" smtClean="0"/>
              <a:t>1 </a:t>
            </a:r>
            <a:r>
              <a:rPr lang="en-US" altLang="en-US" dirty="0" smtClean="0"/>
              <a:t>and </a:t>
            </a:r>
            <a:r>
              <a:rPr lang="en-US" altLang="en-US" i="1" dirty="0" smtClean="0"/>
              <a:t>M</a:t>
            </a:r>
            <a:r>
              <a:rPr lang="en-US" altLang="en-US" i="1" baseline="-25000" dirty="0" smtClean="0"/>
              <a:t>2 </a:t>
            </a:r>
            <a:r>
              <a:rPr lang="en-US" altLang="en-US" dirty="0" smtClean="0"/>
              <a:t>accept strings over { a, b } if they contain the substring “bb”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>
              <a:spcBef>
                <a:spcPts val="3000"/>
              </a:spcBef>
            </a:pPr>
            <a:r>
              <a:rPr lang="en-US" u="sng" dirty="0" smtClean="0"/>
              <a:t>Example 2</a:t>
            </a:r>
            <a:r>
              <a:rPr lang="en-US" dirty="0" smtClean="0"/>
              <a:t>: M accepts strings over {a, b} if they contain either the substring “aa” or “bb”</a:t>
            </a:r>
            <a:endParaRPr lang="en-US" dirty="0"/>
          </a:p>
        </p:txBody>
      </p:sp>
      <p:grpSp>
        <p:nvGrpSpPr>
          <p:cNvPr id="24" name="Group 70"/>
          <p:cNvGrpSpPr>
            <a:grpSpLocks/>
          </p:cNvGrpSpPr>
          <p:nvPr/>
        </p:nvGrpSpPr>
        <p:grpSpPr bwMode="auto">
          <a:xfrm>
            <a:off x="1855698" y="2970494"/>
            <a:ext cx="3344862" cy="1306512"/>
            <a:chOff x="1233" y="3330"/>
            <a:chExt cx="2107" cy="823"/>
          </a:xfrm>
        </p:grpSpPr>
        <p:sp useBgFill="1">
          <p:nvSpPr>
            <p:cNvPr id="25" name="Oval 5"/>
            <p:cNvSpPr>
              <a:spLocks noChangeArrowheads="1"/>
            </p:cNvSpPr>
            <p:nvPr/>
          </p:nvSpPr>
          <p:spPr bwMode="auto">
            <a:xfrm>
              <a:off x="1820" y="3777"/>
              <a:ext cx="302" cy="288"/>
            </a:xfrm>
            <a:prstGeom prst="ellipse">
              <a:avLst/>
            </a:prstGeom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altLang="en-US"/>
            </a:p>
          </p:txBody>
        </p:sp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1882" y="3537"/>
              <a:ext cx="144" cy="240"/>
            </a:xfrm>
            <a:custGeom>
              <a:avLst/>
              <a:gdLst>
                <a:gd name="T0" fmla="*/ 0 w 320"/>
                <a:gd name="T1" fmla="*/ 1 h 384"/>
                <a:gd name="T2" fmla="*/ 0 w 320"/>
                <a:gd name="T3" fmla="*/ 1 h 384"/>
                <a:gd name="T4" fmla="*/ 0 w 320"/>
                <a:gd name="T5" fmla="*/ 0 h 384"/>
                <a:gd name="T6" fmla="*/ 0 w 320"/>
                <a:gd name="T7" fmla="*/ 1 h 384"/>
                <a:gd name="T8" fmla="*/ 0 w 320"/>
                <a:gd name="T9" fmla="*/ 1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0"/>
                <a:gd name="T16" fmla="*/ 0 h 384"/>
                <a:gd name="T17" fmla="*/ 320 w 320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0" h="384">
                  <a:moveTo>
                    <a:pt x="64" y="384"/>
                  </a:moveTo>
                  <a:cubicBezTo>
                    <a:pt x="32" y="272"/>
                    <a:pt x="0" y="160"/>
                    <a:pt x="16" y="96"/>
                  </a:cubicBezTo>
                  <a:cubicBezTo>
                    <a:pt x="32" y="32"/>
                    <a:pt x="112" y="0"/>
                    <a:pt x="160" y="0"/>
                  </a:cubicBezTo>
                  <a:cubicBezTo>
                    <a:pt x="208" y="0"/>
                    <a:pt x="288" y="32"/>
                    <a:pt x="304" y="96"/>
                  </a:cubicBezTo>
                  <a:cubicBezTo>
                    <a:pt x="320" y="160"/>
                    <a:pt x="288" y="272"/>
                    <a:pt x="256" y="38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Text Box 7"/>
            <p:cNvSpPr txBox="1">
              <a:spLocks noChangeArrowheads="1"/>
            </p:cNvSpPr>
            <p:nvPr/>
          </p:nvSpPr>
          <p:spPr bwMode="auto">
            <a:xfrm>
              <a:off x="1834" y="3729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/>
                <a:t>q</a:t>
              </a:r>
              <a:r>
                <a:rPr lang="en-US" altLang="en-US" sz="2000" baseline="-25000"/>
                <a:t>0</a:t>
              </a:r>
              <a:endParaRPr lang="en-US" altLang="en-US" sz="2000"/>
            </a:p>
          </p:txBody>
        </p:sp>
        <p:sp useBgFill="1">
          <p:nvSpPr>
            <p:cNvPr id="28" name="Oval 8"/>
            <p:cNvSpPr>
              <a:spLocks noChangeArrowheads="1"/>
            </p:cNvSpPr>
            <p:nvPr/>
          </p:nvSpPr>
          <p:spPr bwMode="auto">
            <a:xfrm>
              <a:off x="2392" y="3777"/>
              <a:ext cx="288" cy="288"/>
            </a:xfrm>
            <a:prstGeom prst="ellipse">
              <a:avLst/>
            </a:prstGeom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altLang="en-US"/>
            </a:p>
          </p:txBody>
        </p:sp>
        <p:grpSp>
          <p:nvGrpSpPr>
            <p:cNvPr id="29" name="Group 10"/>
            <p:cNvGrpSpPr>
              <a:grpSpLocks/>
            </p:cNvGrpSpPr>
            <p:nvPr/>
          </p:nvGrpSpPr>
          <p:grpSpPr bwMode="auto">
            <a:xfrm>
              <a:off x="2956" y="3741"/>
              <a:ext cx="336" cy="336"/>
              <a:chOff x="5280" y="288"/>
              <a:chExt cx="240" cy="240"/>
            </a:xfrm>
          </p:grpSpPr>
          <p:sp useBgFill="1">
            <p:nvSpPr>
              <p:cNvPr id="43" name="Oval 11"/>
              <p:cNvSpPr>
                <a:spLocks noChangeArrowheads="1"/>
              </p:cNvSpPr>
              <p:nvPr/>
            </p:nvSpPr>
            <p:spPr bwMode="auto">
              <a:xfrm>
                <a:off x="5280" y="288"/>
                <a:ext cx="240" cy="240"/>
              </a:xfrm>
              <a:prstGeom prst="ellipse">
                <a:avLst/>
              </a:prstGeom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  <p:sp useBgFill="1">
            <p:nvSpPr>
              <p:cNvPr id="44" name="Oval 12"/>
              <p:cNvSpPr>
                <a:spLocks noChangeArrowheads="1"/>
              </p:cNvSpPr>
              <p:nvPr/>
            </p:nvSpPr>
            <p:spPr bwMode="auto">
              <a:xfrm>
                <a:off x="5328" y="336"/>
                <a:ext cx="144" cy="144"/>
              </a:xfrm>
              <a:prstGeom prst="ellipse">
                <a:avLst/>
              </a:prstGeom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</p:grpSp>
        <p:sp>
          <p:nvSpPr>
            <p:cNvPr id="30" name="Line 13"/>
            <p:cNvSpPr>
              <a:spLocks noChangeShapeType="1"/>
            </p:cNvSpPr>
            <p:nvPr/>
          </p:nvSpPr>
          <p:spPr bwMode="auto">
            <a:xfrm>
              <a:off x="2122" y="3921"/>
              <a:ext cx="26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Text Box 17"/>
            <p:cNvSpPr txBox="1">
              <a:spLocks noChangeArrowheads="1"/>
            </p:cNvSpPr>
            <p:nvPr/>
          </p:nvSpPr>
          <p:spPr bwMode="auto">
            <a:xfrm>
              <a:off x="2392" y="3729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/>
                <a:t>q</a:t>
              </a:r>
              <a:r>
                <a:rPr lang="en-US" altLang="en-US" sz="2000" baseline="-25000"/>
                <a:t>1</a:t>
              </a:r>
              <a:endParaRPr lang="en-US" altLang="en-US" sz="2000"/>
            </a:p>
          </p:txBody>
        </p:sp>
        <p:sp>
          <p:nvSpPr>
            <p:cNvPr id="32" name="Text Box 18"/>
            <p:cNvSpPr txBox="1">
              <a:spLocks noChangeArrowheads="1"/>
            </p:cNvSpPr>
            <p:nvPr/>
          </p:nvSpPr>
          <p:spPr bwMode="auto">
            <a:xfrm>
              <a:off x="3004" y="3741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/>
                <a:t>q</a:t>
              </a:r>
              <a:r>
                <a:rPr lang="en-US" altLang="en-US" sz="2000" baseline="-25000"/>
                <a:t>2</a:t>
              </a:r>
              <a:endParaRPr lang="en-US" altLang="en-US" sz="2000"/>
            </a:p>
          </p:txBody>
        </p:sp>
        <p:sp>
          <p:nvSpPr>
            <p:cNvPr id="33" name="Text Box 19"/>
            <p:cNvSpPr txBox="1">
              <a:spLocks noChangeArrowheads="1"/>
            </p:cNvSpPr>
            <p:nvPr/>
          </p:nvSpPr>
          <p:spPr bwMode="auto">
            <a:xfrm>
              <a:off x="2158" y="3699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b</a:t>
              </a:r>
              <a:endParaRPr lang="en-US" altLang="en-US" sz="2400"/>
            </a:p>
          </p:txBody>
        </p:sp>
        <p:sp>
          <p:nvSpPr>
            <p:cNvPr id="34" name="Text Box 20"/>
            <p:cNvSpPr txBox="1">
              <a:spLocks noChangeArrowheads="1"/>
            </p:cNvSpPr>
            <p:nvPr/>
          </p:nvSpPr>
          <p:spPr bwMode="auto">
            <a:xfrm>
              <a:off x="1834" y="3345"/>
              <a:ext cx="2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a</a:t>
              </a:r>
              <a:endParaRPr lang="en-US" altLang="en-US" sz="2400"/>
            </a:p>
          </p:txBody>
        </p:sp>
        <p:sp>
          <p:nvSpPr>
            <p:cNvPr id="35" name="Text Box 21"/>
            <p:cNvSpPr txBox="1">
              <a:spLocks noChangeArrowheads="1"/>
            </p:cNvSpPr>
            <p:nvPr/>
          </p:nvSpPr>
          <p:spPr bwMode="auto">
            <a:xfrm>
              <a:off x="2722" y="3711"/>
              <a:ext cx="18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b</a:t>
              </a:r>
              <a:endParaRPr lang="en-US" altLang="en-US" sz="2400"/>
            </a:p>
          </p:txBody>
        </p:sp>
        <p:sp>
          <p:nvSpPr>
            <p:cNvPr id="36" name="Text Box 23"/>
            <p:cNvSpPr txBox="1">
              <a:spLocks noChangeArrowheads="1"/>
            </p:cNvSpPr>
            <p:nvPr/>
          </p:nvSpPr>
          <p:spPr bwMode="auto">
            <a:xfrm>
              <a:off x="1678" y="3783"/>
              <a:ext cx="19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kumimoji="1" lang="en-US" altLang="en-US" sz="1800" b="1" i="0"/>
                <a:t>&gt;</a:t>
              </a:r>
            </a:p>
          </p:txBody>
        </p:sp>
        <p:sp>
          <p:nvSpPr>
            <p:cNvPr id="37" name="Text Box 24"/>
            <p:cNvSpPr txBox="1">
              <a:spLocks noChangeArrowheads="1"/>
            </p:cNvSpPr>
            <p:nvPr/>
          </p:nvSpPr>
          <p:spPr bwMode="auto">
            <a:xfrm>
              <a:off x="1233" y="3540"/>
              <a:ext cx="53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M</a:t>
              </a:r>
              <a:r>
                <a:rPr lang="en-US" altLang="en-US" i="0" baseline="-25000"/>
                <a:t>1</a:t>
              </a:r>
              <a:r>
                <a:rPr lang="en-US" altLang="en-US" i="0"/>
                <a:t>:</a:t>
              </a:r>
              <a:endParaRPr lang="en-US" altLang="en-US" sz="2400"/>
            </a:p>
          </p:txBody>
        </p:sp>
        <p:sp>
          <p:nvSpPr>
            <p:cNvPr id="38" name="Line 25"/>
            <p:cNvSpPr>
              <a:spLocks noChangeShapeType="1"/>
            </p:cNvSpPr>
            <p:nvPr/>
          </p:nvSpPr>
          <p:spPr bwMode="auto">
            <a:xfrm>
              <a:off x="2689" y="3923"/>
              <a:ext cx="26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Freeform 26"/>
            <p:cNvSpPr>
              <a:spLocks/>
            </p:cNvSpPr>
            <p:nvPr/>
          </p:nvSpPr>
          <p:spPr bwMode="auto">
            <a:xfrm>
              <a:off x="3036" y="3522"/>
              <a:ext cx="144" cy="240"/>
            </a:xfrm>
            <a:custGeom>
              <a:avLst/>
              <a:gdLst>
                <a:gd name="T0" fmla="*/ 0 w 320"/>
                <a:gd name="T1" fmla="*/ 1 h 384"/>
                <a:gd name="T2" fmla="*/ 0 w 320"/>
                <a:gd name="T3" fmla="*/ 1 h 384"/>
                <a:gd name="T4" fmla="*/ 0 w 320"/>
                <a:gd name="T5" fmla="*/ 0 h 384"/>
                <a:gd name="T6" fmla="*/ 0 w 320"/>
                <a:gd name="T7" fmla="*/ 1 h 384"/>
                <a:gd name="T8" fmla="*/ 0 w 320"/>
                <a:gd name="T9" fmla="*/ 1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0"/>
                <a:gd name="T16" fmla="*/ 0 h 384"/>
                <a:gd name="T17" fmla="*/ 320 w 320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0" h="384">
                  <a:moveTo>
                    <a:pt x="64" y="384"/>
                  </a:moveTo>
                  <a:cubicBezTo>
                    <a:pt x="32" y="272"/>
                    <a:pt x="0" y="160"/>
                    <a:pt x="16" y="96"/>
                  </a:cubicBezTo>
                  <a:cubicBezTo>
                    <a:pt x="32" y="32"/>
                    <a:pt x="112" y="0"/>
                    <a:pt x="160" y="0"/>
                  </a:cubicBezTo>
                  <a:cubicBezTo>
                    <a:pt x="208" y="0"/>
                    <a:pt x="288" y="32"/>
                    <a:pt x="304" y="96"/>
                  </a:cubicBezTo>
                  <a:cubicBezTo>
                    <a:pt x="320" y="160"/>
                    <a:pt x="288" y="272"/>
                    <a:pt x="256" y="38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Text Box 27"/>
            <p:cNvSpPr txBox="1">
              <a:spLocks noChangeArrowheads="1"/>
            </p:cNvSpPr>
            <p:nvPr/>
          </p:nvSpPr>
          <p:spPr bwMode="auto">
            <a:xfrm>
              <a:off x="2946" y="3330"/>
              <a:ext cx="31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i="0"/>
                <a:t>a, b</a:t>
              </a:r>
              <a:endParaRPr lang="en-US" altLang="en-US" sz="2400" i="0"/>
            </a:p>
          </p:txBody>
        </p:sp>
        <p:sp>
          <p:nvSpPr>
            <p:cNvPr id="41" name="Freeform 66"/>
            <p:cNvSpPr>
              <a:spLocks/>
            </p:cNvSpPr>
            <p:nvPr/>
          </p:nvSpPr>
          <p:spPr bwMode="auto">
            <a:xfrm>
              <a:off x="2007" y="4045"/>
              <a:ext cx="462" cy="99"/>
            </a:xfrm>
            <a:custGeom>
              <a:avLst/>
              <a:gdLst>
                <a:gd name="T0" fmla="*/ 33 w 576"/>
                <a:gd name="T1" fmla="*/ 0 h 48"/>
                <a:gd name="T2" fmla="*/ 16 w 576"/>
                <a:gd name="T3" fmla="*/ 586198 h 48"/>
                <a:gd name="T4" fmla="*/ 0 w 576"/>
                <a:gd name="T5" fmla="*/ 0 h 48"/>
                <a:gd name="T6" fmla="*/ 0 60000 65536"/>
                <a:gd name="T7" fmla="*/ 0 60000 65536"/>
                <a:gd name="T8" fmla="*/ 0 60000 65536"/>
                <a:gd name="T9" fmla="*/ 0 w 576"/>
                <a:gd name="T10" fmla="*/ 0 h 48"/>
                <a:gd name="T11" fmla="*/ 576 w 576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76" h="48">
                  <a:moveTo>
                    <a:pt x="576" y="0"/>
                  </a:moveTo>
                  <a:cubicBezTo>
                    <a:pt x="480" y="24"/>
                    <a:pt x="384" y="48"/>
                    <a:pt x="288" y="48"/>
                  </a:cubicBezTo>
                  <a:cubicBezTo>
                    <a:pt x="192" y="48"/>
                    <a:pt x="96" y="24"/>
                    <a:pt x="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Text Box 69"/>
            <p:cNvSpPr txBox="1">
              <a:spLocks noChangeArrowheads="1"/>
            </p:cNvSpPr>
            <p:nvPr/>
          </p:nvSpPr>
          <p:spPr bwMode="auto">
            <a:xfrm>
              <a:off x="2173" y="3922"/>
              <a:ext cx="1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/>
                <a:t>a</a:t>
              </a:r>
            </a:p>
          </p:txBody>
        </p:sp>
      </p:grpSp>
      <p:grpSp>
        <p:nvGrpSpPr>
          <p:cNvPr id="45" name="Group 92"/>
          <p:cNvGrpSpPr>
            <a:grpSpLocks/>
          </p:cNvGrpSpPr>
          <p:nvPr/>
        </p:nvGrpSpPr>
        <p:grpSpPr bwMode="auto">
          <a:xfrm>
            <a:off x="5840323" y="3084794"/>
            <a:ext cx="3344862" cy="1185862"/>
            <a:chOff x="3273" y="2023"/>
            <a:chExt cx="2107" cy="747"/>
          </a:xfrm>
        </p:grpSpPr>
        <p:sp useBgFill="1">
          <p:nvSpPr>
            <p:cNvPr id="46" name="Oval 72"/>
            <p:cNvSpPr>
              <a:spLocks noChangeArrowheads="1"/>
            </p:cNvSpPr>
            <p:nvPr/>
          </p:nvSpPr>
          <p:spPr bwMode="auto">
            <a:xfrm>
              <a:off x="3860" y="2470"/>
              <a:ext cx="302" cy="288"/>
            </a:xfrm>
            <a:prstGeom prst="ellipse">
              <a:avLst/>
            </a:prstGeom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altLang="en-US"/>
            </a:p>
          </p:txBody>
        </p:sp>
        <p:sp>
          <p:nvSpPr>
            <p:cNvPr id="47" name="Freeform 73"/>
            <p:cNvSpPr>
              <a:spLocks/>
            </p:cNvSpPr>
            <p:nvPr/>
          </p:nvSpPr>
          <p:spPr bwMode="auto">
            <a:xfrm>
              <a:off x="3922" y="2230"/>
              <a:ext cx="144" cy="240"/>
            </a:xfrm>
            <a:custGeom>
              <a:avLst/>
              <a:gdLst>
                <a:gd name="T0" fmla="*/ 0 w 320"/>
                <a:gd name="T1" fmla="*/ 1 h 384"/>
                <a:gd name="T2" fmla="*/ 0 w 320"/>
                <a:gd name="T3" fmla="*/ 1 h 384"/>
                <a:gd name="T4" fmla="*/ 0 w 320"/>
                <a:gd name="T5" fmla="*/ 0 h 384"/>
                <a:gd name="T6" fmla="*/ 0 w 320"/>
                <a:gd name="T7" fmla="*/ 1 h 384"/>
                <a:gd name="T8" fmla="*/ 0 w 320"/>
                <a:gd name="T9" fmla="*/ 1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0"/>
                <a:gd name="T16" fmla="*/ 0 h 384"/>
                <a:gd name="T17" fmla="*/ 320 w 320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0" h="384">
                  <a:moveTo>
                    <a:pt x="64" y="384"/>
                  </a:moveTo>
                  <a:cubicBezTo>
                    <a:pt x="32" y="272"/>
                    <a:pt x="0" y="160"/>
                    <a:pt x="16" y="96"/>
                  </a:cubicBezTo>
                  <a:cubicBezTo>
                    <a:pt x="32" y="32"/>
                    <a:pt x="112" y="0"/>
                    <a:pt x="160" y="0"/>
                  </a:cubicBezTo>
                  <a:cubicBezTo>
                    <a:pt x="208" y="0"/>
                    <a:pt x="288" y="32"/>
                    <a:pt x="304" y="96"/>
                  </a:cubicBezTo>
                  <a:cubicBezTo>
                    <a:pt x="320" y="160"/>
                    <a:pt x="288" y="272"/>
                    <a:pt x="256" y="38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Text Box 74"/>
            <p:cNvSpPr txBox="1">
              <a:spLocks noChangeArrowheads="1"/>
            </p:cNvSpPr>
            <p:nvPr/>
          </p:nvSpPr>
          <p:spPr bwMode="auto">
            <a:xfrm>
              <a:off x="3874" y="2422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/>
                <a:t>q</a:t>
              </a:r>
              <a:r>
                <a:rPr lang="en-US" altLang="en-US" sz="2000" baseline="-25000"/>
                <a:t>0</a:t>
              </a:r>
              <a:endParaRPr lang="en-US" altLang="en-US" sz="2000"/>
            </a:p>
          </p:txBody>
        </p:sp>
        <p:sp useBgFill="1">
          <p:nvSpPr>
            <p:cNvPr id="49" name="Oval 75"/>
            <p:cNvSpPr>
              <a:spLocks noChangeArrowheads="1"/>
            </p:cNvSpPr>
            <p:nvPr/>
          </p:nvSpPr>
          <p:spPr bwMode="auto">
            <a:xfrm>
              <a:off x="4432" y="2470"/>
              <a:ext cx="288" cy="288"/>
            </a:xfrm>
            <a:prstGeom prst="ellipse">
              <a:avLst/>
            </a:prstGeom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altLang="en-US"/>
            </a:p>
          </p:txBody>
        </p:sp>
        <p:grpSp>
          <p:nvGrpSpPr>
            <p:cNvPr id="50" name="Group 76"/>
            <p:cNvGrpSpPr>
              <a:grpSpLocks/>
            </p:cNvGrpSpPr>
            <p:nvPr/>
          </p:nvGrpSpPr>
          <p:grpSpPr bwMode="auto">
            <a:xfrm>
              <a:off x="4996" y="2434"/>
              <a:ext cx="336" cy="336"/>
              <a:chOff x="5280" y="288"/>
              <a:chExt cx="240" cy="240"/>
            </a:xfrm>
          </p:grpSpPr>
          <p:sp useBgFill="1">
            <p:nvSpPr>
              <p:cNvPr id="62" name="Oval 77"/>
              <p:cNvSpPr>
                <a:spLocks noChangeArrowheads="1"/>
              </p:cNvSpPr>
              <p:nvPr/>
            </p:nvSpPr>
            <p:spPr bwMode="auto">
              <a:xfrm>
                <a:off x="5280" y="288"/>
                <a:ext cx="240" cy="240"/>
              </a:xfrm>
              <a:prstGeom prst="ellipse">
                <a:avLst/>
              </a:prstGeom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  <p:sp useBgFill="1">
            <p:nvSpPr>
              <p:cNvPr id="63" name="Oval 78"/>
              <p:cNvSpPr>
                <a:spLocks noChangeArrowheads="1"/>
              </p:cNvSpPr>
              <p:nvPr/>
            </p:nvSpPr>
            <p:spPr bwMode="auto">
              <a:xfrm>
                <a:off x="5328" y="336"/>
                <a:ext cx="144" cy="144"/>
              </a:xfrm>
              <a:prstGeom prst="ellipse">
                <a:avLst/>
              </a:prstGeom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</p:grpSp>
        <p:sp>
          <p:nvSpPr>
            <p:cNvPr id="51" name="Line 79"/>
            <p:cNvSpPr>
              <a:spLocks noChangeShapeType="1"/>
            </p:cNvSpPr>
            <p:nvPr/>
          </p:nvSpPr>
          <p:spPr bwMode="auto">
            <a:xfrm>
              <a:off x="4162" y="2614"/>
              <a:ext cx="26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Text Box 80"/>
            <p:cNvSpPr txBox="1">
              <a:spLocks noChangeArrowheads="1"/>
            </p:cNvSpPr>
            <p:nvPr/>
          </p:nvSpPr>
          <p:spPr bwMode="auto">
            <a:xfrm>
              <a:off x="4432" y="2422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/>
                <a:t>q</a:t>
              </a:r>
              <a:r>
                <a:rPr lang="en-US" altLang="en-US" sz="2000" baseline="-25000"/>
                <a:t>1</a:t>
              </a:r>
              <a:endParaRPr lang="en-US" altLang="en-US" sz="2000"/>
            </a:p>
          </p:txBody>
        </p:sp>
        <p:sp>
          <p:nvSpPr>
            <p:cNvPr id="53" name="Text Box 81"/>
            <p:cNvSpPr txBox="1">
              <a:spLocks noChangeArrowheads="1"/>
            </p:cNvSpPr>
            <p:nvPr/>
          </p:nvSpPr>
          <p:spPr bwMode="auto">
            <a:xfrm>
              <a:off x="5044" y="2434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/>
                <a:t>q</a:t>
              </a:r>
              <a:r>
                <a:rPr lang="en-US" altLang="en-US" sz="2000" baseline="-25000"/>
                <a:t>2</a:t>
              </a:r>
              <a:endParaRPr lang="en-US" altLang="en-US" sz="2000"/>
            </a:p>
          </p:txBody>
        </p:sp>
        <p:sp>
          <p:nvSpPr>
            <p:cNvPr id="54" name="Text Box 82"/>
            <p:cNvSpPr txBox="1">
              <a:spLocks noChangeArrowheads="1"/>
            </p:cNvSpPr>
            <p:nvPr/>
          </p:nvSpPr>
          <p:spPr bwMode="auto">
            <a:xfrm>
              <a:off x="4198" y="2392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b</a:t>
              </a:r>
              <a:endParaRPr lang="en-US" altLang="en-US" sz="2400"/>
            </a:p>
          </p:txBody>
        </p:sp>
        <p:sp>
          <p:nvSpPr>
            <p:cNvPr id="55" name="Text Box 83"/>
            <p:cNvSpPr txBox="1">
              <a:spLocks noChangeArrowheads="1"/>
            </p:cNvSpPr>
            <p:nvPr/>
          </p:nvSpPr>
          <p:spPr bwMode="auto">
            <a:xfrm>
              <a:off x="3816" y="2038"/>
              <a:ext cx="32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a</a:t>
              </a:r>
              <a:r>
                <a:rPr lang="en-US" altLang="en-US" i="0"/>
                <a:t>, </a:t>
              </a:r>
              <a:r>
                <a:rPr lang="en-US" altLang="en-US"/>
                <a:t>b</a:t>
              </a:r>
              <a:endParaRPr lang="en-US" altLang="en-US" sz="2400"/>
            </a:p>
          </p:txBody>
        </p:sp>
        <p:sp>
          <p:nvSpPr>
            <p:cNvPr id="56" name="Text Box 84"/>
            <p:cNvSpPr txBox="1">
              <a:spLocks noChangeArrowheads="1"/>
            </p:cNvSpPr>
            <p:nvPr/>
          </p:nvSpPr>
          <p:spPr bwMode="auto">
            <a:xfrm>
              <a:off x="4762" y="2404"/>
              <a:ext cx="18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b</a:t>
              </a:r>
              <a:endParaRPr lang="en-US" altLang="en-US" sz="2400"/>
            </a:p>
          </p:txBody>
        </p:sp>
        <p:sp>
          <p:nvSpPr>
            <p:cNvPr id="57" name="Text Box 85"/>
            <p:cNvSpPr txBox="1">
              <a:spLocks noChangeArrowheads="1"/>
            </p:cNvSpPr>
            <p:nvPr/>
          </p:nvSpPr>
          <p:spPr bwMode="auto">
            <a:xfrm>
              <a:off x="3718" y="2476"/>
              <a:ext cx="19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kumimoji="1" lang="en-US" altLang="en-US" sz="1800" b="1" i="0"/>
                <a:t>&gt;</a:t>
              </a:r>
            </a:p>
          </p:txBody>
        </p:sp>
        <p:sp>
          <p:nvSpPr>
            <p:cNvPr id="58" name="Text Box 86"/>
            <p:cNvSpPr txBox="1">
              <a:spLocks noChangeArrowheads="1"/>
            </p:cNvSpPr>
            <p:nvPr/>
          </p:nvSpPr>
          <p:spPr bwMode="auto">
            <a:xfrm>
              <a:off x="3273" y="2233"/>
              <a:ext cx="53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M</a:t>
              </a:r>
              <a:r>
                <a:rPr lang="en-US" altLang="en-US" i="0" baseline="-25000"/>
                <a:t>2</a:t>
              </a:r>
              <a:r>
                <a:rPr lang="en-US" altLang="en-US" i="0"/>
                <a:t>:</a:t>
              </a:r>
              <a:endParaRPr lang="en-US" altLang="en-US" sz="2400"/>
            </a:p>
          </p:txBody>
        </p:sp>
        <p:sp>
          <p:nvSpPr>
            <p:cNvPr id="59" name="Line 87"/>
            <p:cNvSpPr>
              <a:spLocks noChangeShapeType="1"/>
            </p:cNvSpPr>
            <p:nvPr/>
          </p:nvSpPr>
          <p:spPr bwMode="auto">
            <a:xfrm>
              <a:off x="4729" y="2616"/>
              <a:ext cx="26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Freeform 88"/>
            <p:cNvSpPr>
              <a:spLocks/>
            </p:cNvSpPr>
            <p:nvPr/>
          </p:nvSpPr>
          <p:spPr bwMode="auto">
            <a:xfrm>
              <a:off x="5076" y="2215"/>
              <a:ext cx="144" cy="240"/>
            </a:xfrm>
            <a:custGeom>
              <a:avLst/>
              <a:gdLst>
                <a:gd name="T0" fmla="*/ 0 w 320"/>
                <a:gd name="T1" fmla="*/ 1 h 384"/>
                <a:gd name="T2" fmla="*/ 0 w 320"/>
                <a:gd name="T3" fmla="*/ 1 h 384"/>
                <a:gd name="T4" fmla="*/ 0 w 320"/>
                <a:gd name="T5" fmla="*/ 0 h 384"/>
                <a:gd name="T6" fmla="*/ 0 w 320"/>
                <a:gd name="T7" fmla="*/ 1 h 384"/>
                <a:gd name="T8" fmla="*/ 0 w 320"/>
                <a:gd name="T9" fmla="*/ 1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0"/>
                <a:gd name="T16" fmla="*/ 0 h 384"/>
                <a:gd name="T17" fmla="*/ 320 w 320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0" h="384">
                  <a:moveTo>
                    <a:pt x="64" y="384"/>
                  </a:moveTo>
                  <a:cubicBezTo>
                    <a:pt x="32" y="272"/>
                    <a:pt x="0" y="160"/>
                    <a:pt x="16" y="96"/>
                  </a:cubicBezTo>
                  <a:cubicBezTo>
                    <a:pt x="32" y="32"/>
                    <a:pt x="112" y="0"/>
                    <a:pt x="160" y="0"/>
                  </a:cubicBezTo>
                  <a:cubicBezTo>
                    <a:pt x="208" y="0"/>
                    <a:pt x="288" y="32"/>
                    <a:pt x="304" y="96"/>
                  </a:cubicBezTo>
                  <a:cubicBezTo>
                    <a:pt x="320" y="160"/>
                    <a:pt x="288" y="272"/>
                    <a:pt x="256" y="38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Text Box 89"/>
            <p:cNvSpPr txBox="1">
              <a:spLocks noChangeArrowheads="1"/>
            </p:cNvSpPr>
            <p:nvPr/>
          </p:nvSpPr>
          <p:spPr bwMode="auto">
            <a:xfrm>
              <a:off x="4986" y="2023"/>
              <a:ext cx="31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i="0"/>
                <a:t>a, b</a:t>
              </a:r>
              <a:endParaRPr lang="en-US" altLang="en-US" sz="2400" i="0"/>
            </a:p>
          </p:txBody>
        </p:sp>
      </p:grpSp>
      <p:grpSp>
        <p:nvGrpSpPr>
          <p:cNvPr id="64" name="Group 138"/>
          <p:cNvGrpSpPr>
            <a:grpSpLocks/>
          </p:cNvGrpSpPr>
          <p:nvPr/>
        </p:nvGrpSpPr>
        <p:grpSpPr bwMode="auto">
          <a:xfrm>
            <a:off x="4178573" y="5193239"/>
            <a:ext cx="3789362" cy="1360488"/>
            <a:chOff x="1891" y="3250"/>
            <a:chExt cx="2387" cy="857"/>
          </a:xfrm>
        </p:grpSpPr>
        <p:grpSp>
          <p:nvGrpSpPr>
            <p:cNvPr id="65" name="Group 98"/>
            <p:cNvGrpSpPr>
              <a:grpSpLocks/>
            </p:cNvGrpSpPr>
            <p:nvPr/>
          </p:nvGrpSpPr>
          <p:grpSpPr bwMode="auto">
            <a:xfrm>
              <a:off x="3403" y="3802"/>
              <a:ext cx="300" cy="305"/>
              <a:chOff x="5280" y="288"/>
              <a:chExt cx="240" cy="240"/>
            </a:xfrm>
          </p:grpSpPr>
          <p:sp useBgFill="1">
            <p:nvSpPr>
              <p:cNvPr id="92" name="Oval 99"/>
              <p:cNvSpPr>
                <a:spLocks noChangeArrowheads="1"/>
              </p:cNvSpPr>
              <p:nvPr/>
            </p:nvSpPr>
            <p:spPr bwMode="auto">
              <a:xfrm>
                <a:off x="5280" y="288"/>
                <a:ext cx="240" cy="240"/>
              </a:xfrm>
              <a:prstGeom prst="ellipse">
                <a:avLst/>
              </a:prstGeom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  <p:sp useBgFill="1">
            <p:nvSpPr>
              <p:cNvPr id="93" name="Oval 100"/>
              <p:cNvSpPr>
                <a:spLocks noChangeArrowheads="1"/>
              </p:cNvSpPr>
              <p:nvPr/>
            </p:nvSpPr>
            <p:spPr bwMode="auto">
              <a:xfrm>
                <a:off x="5328" y="336"/>
                <a:ext cx="144" cy="144"/>
              </a:xfrm>
              <a:prstGeom prst="ellipse">
                <a:avLst/>
              </a:prstGeom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</p:grpSp>
        <p:sp useBgFill="1">
          <p:nvSpPr>
            <p:cNvPr id="66" name="Oval 101"/>
            <p:cNvSpPr>
              <a:spLocks noChangeArrowheads="1"/>
            </p:cNvSpPr>
            <p:nvPr/>
          </p:nvSpPr>
          <p:spPr bwMode="auto">
            <a:xfrm>
              <a:off x="2012" y="3677"/>
              <a:ext cx="269" cy="262"/>
            </a:xfrm>
            <a:prstGeom prst="ellipse">
              <a:avLst/>
            </a:prstGeom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altLang="en-US"/>
            </a:p>
          </p:txBody>
        </p:sp>
        <p:sp useBgFill="1">
          <p:nvSpPr>
            <p:cNvPr id="67" name="Oval 104"/>
            <p:cNvSpPr>
              <a:spLocks noChangeArrowheads="1"/>
            </p:cNvSpPr>
            <p:nvPr/>
          </p:nvSpPr>
          <p:spPr bwMode="auto">
            <a:xfrm>
              <a:off x="2718" y="3396"/>
              <a:ext cx="257" cy="261"/>
            </a:xfrm>
            <a:prstGeom prst="ellipse">
              <a:avLst/>
            </a:prstGeom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altLang="en-US"/>
            </a:p>
          </p:txBody>
        </p:sp>
        <p:sp>
          <p:nvSpPr>
            <p:cNvPr id="68" name="Freeform 105"/>
            <p:cNvSpPr>
              <a:spLocks/>
            </p:cNvSpPr>
            <p:nvPr/>
          </p:nvSpPr>
          <p:spPr bwMode="auto">
            <a:xfrm rot="5400000">
              <a:off x="3654" y="3826"/>
              <a:ext cx="267" cy="218"/>
            </a:xfrm>
            <a:custGeom>
              <a:avLst/>
              <a:gdLst>
                <a:gd name="T0" fmla="*/ 7 w 320"/>
                <a:gd name="T1" fmla="*/ 1 h 384"/>
                <a:gd name="T2" fmla="*/ 3 w 320"/>
                <a:gd name="T3" fmla="*/ 1 h 384"/>
                <a:gd name="T4" fmla="*/ 16 w 320"/>
                <a:gd name="T5" fmla="*/ 0 h 384"/>
                <a:gd name="T6" fmla="*/ 29 w 320"/>
                <a:gd name="T7" fmla="*/ 1 h 384"/>
                <a:gd name="T8" fmla="*/ 24 w 320"/>
                <a:gd name="T9" fmla="*/ 1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0"/>
                <a:gd name="T16" fmla="*/ 0 h 384"/>
                <a:gd name="T17" fmla="*/ 320 w 320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0" h="384">
                  <a:moveTo>
                    <a:pt x="64" y="384"/>
                  </a:moveTo>
                  <a:cubicBezTo>
                    <a:pt x="32" y="272"/>
                    <a:pt x="0" y="160"/>
                    <a:pt x="16" y="96"/>
                  </a:cubicBezTo>
                  <a:cubicBezTo>
                    <a:pt x="32" y="32"/>
                    <a:pt x="112" y="0"/>
                    <a:pt x="160" y="0"/>
                  </a:cubicBezTo>
                  <a:cubicBezTo>
                    <a:pt x="208" y="0"/>
                    <a:pt x="288" y="32"/>
                    <a:pt x="304" y="96"/>
                  </a:cubicBezTo>
                  <a:cubicBezTo>
                    <a:pt x="320" y="160"/>
                    <a:pt x="288" y="272"/>
                    <a:pt x="256" y="38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9" name="Group 108"/>
            <p:cNvGrpSpPr>
              <a:grpSpLocks/>
            </p:cNvGrpSpPr>
            <p:nvPr/>
          </p:nvGrpSpPr>
          <p:grpSpPr bwMode="auto">
            <a:xfrm>
              <a:off x="3362" y="3371"/>
              <a:ext cx="300" cy="305"/>
              <a:chOff x="5280" y="288"/>
              <a:chExt cx="240" cy="240"/>
            </a:xfrm>
          </p:grpSpPr>
          <p:sp useBgFill="1">
            <p:nvSpPr>
              <p:cNvPr id="90" name="Oval 109"/>
              <p:cNvSpPr>
                <a:spLocks noChangeArrowheads="1"/>
              </p:cNvSpPr>
              <p:nvPr/>
            </p:nvSpPr>
            <p:spPr bwMode="auto">
              <a:xfrm>
                <a:off x="5280" y="288"/>
                <a:ext cx="240" cy="240"/>
              </a:xfrm>
              <a:prstGeom prst="ellipse">
                <a:avLst/>
              </a:prstGeom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  <p:sp useBgFill="1">
            <p:nvSpPr>
              <p:cNvPr id="91" name="Oval 110"/>
              <p:cNvSpPr>
                <a:spLocks noChangeArrowheads="1"/>
              </p:cNvSpPr>
              <p:nvPr/>
            </p:nvSpPr>
            <p:spPr bwMode="auto">
              <a:xfrm>
                <a:off x="5328" y="336"/>
                <a:ext cx="144" cy="144"/>
              </a:xfrm>
              <a:prstGeom prst="ellipse">
                <a:avLst/>
              </a:prstGeom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endParaRPr lang="en-US" altLang="en-US"/>
              </a:p>
            </p:txBody>
          </p:sp>
        </p:grpSp>
        <p:sp useBgFill="1">
          <p:nvSpPr>
            <p:cNvPr id="70" name="Oval 112"/>
            <p:cNvSpPr>
              <a:spLocks noChangeArrowheads="1"/>
            </p:cNvSpPr>
            <p:nvPr/>
          </p:nvSpPr>
          <p:spPr bwMode="auto">
            <a:xfrm>
              <a:off x="2735" y="3811"/>
              <a:ext cx="257" cy="261"/>
            </a:xfrm>
            <a:prstGeom prst="ellipse">
              <a:avLst/>
            </a:prstGeom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altLang="en-US"/>
            </a:p>
          </p:txBody>
        </p:sp>
        <p:sp>
          <p:nvSpPr>
            <p:cNvPr id="71" name="Line 115"/>
            <p:cNvSpPr>
              <a:spLocks noChangeShapeType="1"/>
            </p:cNvSpPr>
            <p:nvPr/>
          </p:nvSpPr>
          <p:spPr bwMode="auto">
            <a:xfrm flipV="1">
              <a:off x="2256" y="3530"/>
              <a:ext cx="465" cy="2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Line 116"/>
            <p:cNvSpPr>
              <a:spLocks noChangeShapeType="1"/>
            </p:cNvSpPr>
            <p:nvPr/>
          </p:nvSpPr>
          <p:spPr bwMode="auto">
            <a:xfrm>
              <a:off x="2281" y="3851"/>
              <a:ext cx="452" cy="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Text Box 118"/>
            <p:cNvSpPr txBox="1">
              <a:spLocks noChangeArrowheads="1"/>
            </p:cNvSpPr>
            <p:nvPr/>
          </p:nvSpPr>
          <p:spPr bwMode="auto">
            <a:xfrm>
              <a:off x="2024" y="3677"/>
              <a:ext cx="30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/>
                <a:t>q</a:t>
              </a:r>
              <a:r>
                <a:rPr lang="en-US" altLang="en-US" sz="1800" baseline="-25000"/>
                <a:t>0</a:t>
              </a:r>
              <a:endParaRPr lang="en-US" altLang="en-US" sz="1800"/>
            </a:p>
          </p:txBody>
        </p:sp>
        <p:sp>
          <p:nvSpPr>
            <p:cNvPr id="74" name="Text Box 119"/>
            <p:cNvSpPr txBox="1">
              <a:spLocks noChangeArrowheads="1"/>
            </p:cNvSpPr>
            <p:nvPr/>
          </p:nvSpPr>
          <p:spPr bwMode="auto">
            <a:xfrm>
              <a:off x="3434" y="3798"/>
              <a:ext cx="29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/>
                <a:t>q</a:t>
              </a:r>
              <a:r>
                <a:rPr lang="en-US" altLang="en-US" sz="1800" i="0" baseline="-25000"/>
                <a:t>4</a:t>
              </a:r>
              <a:endParaRPr lang="en-US" altLang="en-US" sz="1800" i="0"/>
            </a:p>
          </p:txBody>
        </p:sp>
        <p:sp>
          <p:nvSpPr>
            <p:cNvPr id="75" name="Text Box 120"/>
            <p:cNvSpPr txBox="1">
              <a:spLocks noChangeArrowheads="1"/>
            </p:cNvSpPr>
            <p:nvPr/>
          </p:nvSpPr>
          <p:spPr bwMode="auto">
            <a:xfrm>
              <a:off x="3405" y="3371"/>
              <a:ext cx="29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/>
                <a:t>q</a:t>
              </a:r>
              <a:r>
                <a:rPr lang="en-US" altLang="en-US" sz="1800" i="0" baseline="-25000"/>
                <a:t>2</a:t>
              </a:r>
              <a:endParaRPr lang="en-US" altLang="en-US" sz="1800" i="0"/>
            </a:p>
          </p:txBody>
        </p:sp>
        <p:sp>
          <p:nvSpPr>
            <p:cNvPr id="76" name="Text Box 121"/>
            <p:cNvSpPr txBox="1">
              <a:spLocks noChangeArrowheads="1"/>
            </p:cNvSpPr>
            <p:nvPr/>
          </p:nvSpPr>
          <p:spPr bwMode="auto">
            <a:xfrm>
              <a:off x="2721" y="3375"/>
              <a:ext cx="30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/>
                <a:t>q</a:t>
              </a:r>
              <a:r>
                <a:rPr lang="en-US" altLang="en-US" sz="1800" i="0" baseline="-25000"/>
                <a:t>1</a:t>
              </a:r>
              <a:endParaRPr lang="en-US" altLang="en-US" sz="1800" i="0"/>
            </a:p>
          </p:txBody>
        </p:sp>
        <p:sp>
          <p:nvSpPr>
            <p:cNvPr id="77" name="Text Box 122"/>
            <p:cNvSpPr txBox="1">
              <a:spLocks noChangeArrowheads="1"/>
            </p:cNvSpPr>
            <p:nvPr/>
          </p:nvSpPr>
          <p:spPr bwMode="auto">
            <a:xfrm>
              <a:off x="2742" y="3799"/>
              <a:ext cx="30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 dirty="0"/>
                <a:t>q</a:t>
              </a:r>
              <a:r>
                <a:rPr lang="en-US" altLang="en-US" sz="1800" i="0" baseline="-25000" dirty="0"/>
                <a:t>3</a:t>
              </a:r>
              <a:endParaRPr lang="en-US" altLang="en-US" sz="1800" i="0" dirty="0"/>
            </a:p>
          </p:txBody>
        </p:sp>
        <p:sp>
          <p:nvSpPr>
            <p:cNvPr id="78" name="Text Box 123"/>
            <p:cNvSpPr txBox="1">
              <a:spLocks noChangeArrowheads="1"/>
            </p:cNvSpPr>
            <p:nvPr/>
          </p:nvSpPr>
          <p:spPr bwMode="auto">
            <a:xfrm>
              <a:off x="3106" y="3724"/>
              <a:ext cx="19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/>
                <a:t>b</a:t>
              </a:r>
            </a:p>
          </p:txBody>
        </p:sp>
        <p:sp>
          <p:nvSpPr>
            <p:cNvPr id="79" name="Text Box 125"/>
            <p:cNvSpPr txBox="1">
              <a:spLocks noChangeArrowheads="1"/>
            </p:cNvSpPr>
            <p:nvPr/>
          </p:nvSpPr>
          <p:spPr bwMode="auto">
            <a:xfrm>
              <a:off x="2425" y="3690"/>
              <a:ext cx="171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/>
                <a:t>b</a:t>
              </a:r>
            </a:p>
          </p:txBody>
        </p:sp>
        <p:sp>
          <p:nvSpPr>
            <p:cNvPr id="80" name="Text Box 127"/>
            <p:cNvSpPr txBox="1">
              <a:spLocks noChangeArrowheads="1"/>
            </p:cNvSpPr>
            <p:nvPr/>
          </p:nvSpPr>
          <p:spPr bwMode="auto">
            <a:xfrm>
              <a:off x="3091" y="3287"/>
              <a:ext cx="128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/>
                <a:t>a</a:t>
              </a:r>
            </a:p>
          </p:txBody>
        </p:sp>
        <p:sp>
          <p:nvSpPr>
            <p:cNvPr id="81" name="Text Box 128"/>
            <p:cNvSpPr txBox="1">
              <a:spLocks noChangeArrowheads="1"/>
            </p:cNvSpPr>
            <p:nvPr/>
          </p:nvSpPr>
          <p:spPr bwMode="auto">
            <a:xfrm>
              <a:off x="2367" y="3373"/>
              <a:ext cx="12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/>
                <a:t>a</a:t>
              </a:r>
            </a:p>
          </p:txBody>
        </p:sp>
        <p:sp>
          <p:nvSpPr>
            <p:cNvPr id="82" name="Text Box 129"/>
            <p:cNvSpPr txBox="1">
              <a:spLocks noChangeArrowheads="1"/>
            </p:cNvSpPr>
            <p:nvPr/>
          </p:nvSpPr>
          <p:spPr bwMode="auto">
            <a:xfrm>
              <a:off x="1891" y="3711"/>
              <a:ext cx="19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kumimoji="1" lang="en-US" altLang="en-US" sz="1800" b="1" i="0"/>
                <a:t>&gt;</a:t>
              </a:r>
            </a:p>
          </p:txBody>
        </p:sp>
        <p:sp>
          <p:nvSpPr>
            <p:cNvPr id="83" name="Freeform 130"/>
            <p:cNvSpPr>
              <a:spLocks/>
            </p:cNvSpPr>
            <p:nvPr/>
          </p:nvSpPr>
          <p:spPr bwMode="auto">
            <a:xfrm>
              <a:off x="2053" y="3460"/>
              <a:ext cx="129" cy="217"/>
            </a:xfrm>
            <a:custGeom>
              <a:avLst/>
              <a:gdLst>
                <a:gd name="T0" fmla="*/ 0 w 320"/>
                <a:gd name="T1" fmla="*/ 1 h 384"/>
                <a:gd name="T2" fmla="*/ 0 w 320"/>
                <a:gd name="T3" fmla="*/ 1 h 384"/>
                <a:gd name="T4" fmla="*/ 0 w 320"/>
                <a:gd name="T5" fmla="*/ 0 h 384"/>
                <a:gd name="T6" fmla="*/ 0 w 320"/>
                <a:gd name="T7" fmla="*/ 1 h 384"/>
                <a:gd name="T8" fmla="*/ 0 w 320"/>
                <a:gd name="T9" fmla="*/ 1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0"/>
                <a:gd name="T16" fmla="*/ 0 h 384"/>
                <a:gd name="T17" fmla="*/ 320 w 320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0" h="384">
                  <a:moveTo>
                    <a:pt x="64" y="384"/>
                  </a:moveTo>
                  <a:cubicBezTo>
                    <a:pt x="32" y="272"/>
                    <a:pt x="0" y="160"/>
                    <a:pt x="16" y="96"/>
                  </a:cubicBezTo>
                  <a:cubicBezTo>
                    <a:pt x="32" y="32"/>
                    <a:pt x="112" y="0"/>
                    <a:pt x="160" y="0"/>
                  </a:cubicBezTo>
                  <a:cubicBezTo>
                    <a:pt x="208" y="0"/>
                    <a:pt x="288" y="32"/>
                    <a:pt x="304" y="96"/>
                  </a:cubicBezTo>
                  <a:cubicBezTo>
                    <a:pt x="320" y="160"/>
                    <a:pt x="288" y="272"/>
                    <a:pt x="256" y="38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Text Box 131"/>
            <p:cNvSpPr txBox="1">
              <a:spLocks noChangeArrowheads="1"/>
            </p:cNvSpPr>
            <p:nvPr/>
          </p:nvSpPr>
          <p:spPr bwMode="auto">
            <a:xfrm>
              <a:off x="1956" y="3250"/>
              <a:ext cx="36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/>
                <a:t>a</a:t>
              </a:r>
              <a:r>
                <a:rPr lang="en-US" altLang="en-US" sz="1800" i="0"/>
                <a:t>,</a:t>
              </a:r>
              <a:r>
                <a:rPr lang="en-US" altLang="en-US" sz="1800"/>
                <a:t> b</a:t>
              </a:r>
            </a:p>
          </p:txBody>
        </p:sp>
        <p:sp>
          <p:nvSpPr>
            <p:cNvPr id="85" name="Line 132"/>
            <p:cNvSpPr>
              <a:spLocks noChangeShapeType="1"/>
            </p:cNvSpPr>
            <p:nvPr/>
          </p:nvSpPr>
          <p:spPr bwMode="auto">
            <a:xfrm flipV="1">
              <a:off x="2979" y="3509"/>
              <a:ext cx="401" cy="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Line 133"/>
            <p:cNvSpPr>
              <a:spLocks noChangeShapeType="1"/>
            </p:cNvSpPr>
            <p:nvPr/>
          </p:nvSpPr>
          <p:spPr bwMode="auto">
            <a:xfrm flipV="1">
              <a:off x="2999" y="3937"/>
              <a:ext cx="401" cy="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Freeform 134"/>
            <p:cNvSpPr>
              <a:spLocks/>
            </p:cNvSpPr>
            <p:nvPr/>
          </p:nvSpPr>
          <p:spPr bwMode="auto">
            <a:xfrm rot="5400000">
              <a:off x="3610" y="3398"/>
              <a:ext cx="267" cy="218"/>
            </a:xfrm>
            <a:custGeom>
              <a:avLst/>
              <a:gdLst>
                <a:gd name="T0" fmla="*/ 7 w 320"/>
                <a:gd name="T1" fmla="*/ 1 h 384"/>
                <a:gd name="T2" fmla="*/ 3 w 320"/>
                <a:gd name="T3" fmla="*/ 1 h 384"/>
                <a:gd name="T4" fmla="*/ 16 w 320"/>
                <a:gd name="T5" fmla="*/ 0 h 384"/>
                <a:gd name="T6" fmla="*/ 29 w 320"/>
                <a:gd name="T7" fmla="*/ 1 h 384"/>
                <a:gd name="T8" fmla="*/ 24 w 320"/>
                <a:gd name="T9" fmla="*/ 1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0"/>
                <a:gd name="T16" fmla="*/ 0 h 384"/>
                <a:gd name="T17" fmla="*/ 320 w 320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0" h="384">
                  <a:moveTo>
                    <a:pt x="64" y="384"/>
                  </a:moveTo>
                  <a:cubicBezTo>
                    <a:pt x="32" y="272"/>
                    <a:pt x="0" y="160"/>
                    <a:pt x="16" y="96"/>
                  </a:cubicBezTo>
                  <a:cubicBezTo>
                    <a:pt x="32" y="32"/>
                    <a:pt x="112" y="0"/>
                    <a:pt x="160" y="0"/>
                  </a:cubicBezTo>
                  <a:cubicBezTo>
                    <a:pt x="208" y="0"/>
                    <a:pt x="288" y="32"/>
                    <a:pt x="304" y="96"/>
                  </a:cubicBezTo>
                  <a:cubicBezTo>
                    <a:pt x="320" y="160"/>
                    <a:pt x="288" y="272"/>
                    <a:pt x="256" y="38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Text Box 136"/>
            <p:cNvSpPr txBox="1">
              <a:spLocks noChangeArrowheads="1"/>
            </p:cNvSpPr>
            <p:nvPr/>
          </p:nvSpPr>
          <p:spPr bwMode="auto">
            <a:xfrm>
              <a:off x="3867" y="3392"/>
              <a:ext cx="36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/>
                <a:t>a</a:t>
              </a:r>
              <a:r>
                <a:rPr lang="en-US" altLang="en-US" sz="1800" i="0"/>
                <a:t>,</a:t>
              </a:r>
              <a:r>
                <a:rPr lang="en-US" altLang="en-US" sz="1800"/>
                <a:t> b</a:t>
              </a:r>
            </a:p>
          </p:txBody>
        </p:sp>
        <p:sp>
          <p:nvSpPr>
            <p:cNvPr id="89" name="Text Box 137"/>
            <p:cNvSpPr txBox="1">
              <a:spLocks noChangeArrowheads="1"/>
            </p:cNvSpPr>
            <p:nvPr/>
          </p:nvSpPr>
          <p:spPr bwMode="auto">
            <a:xfrm>
              <a:off x="3915" y="3795"/>
              <a:ext cx="36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/>
                <a:t>a</a:t>
              </a:r>
              <a:r>
                <a:rPr lang="en-US" altLang="en-US" sz="1800" i="0"/>
                <a:t>,</a:t>
              </a:r>
              <a:r>
                <a:rPr lang="en-US" altLang="en-US" sz="1800"/>
                <a:t> b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15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1982" y="375302"/>
            <a:ext cx="8288215" cy="862649"/>
          </a:xfrm>
        </p:spPr>
        <p:txBody>
          <a:bodyPr/>
          <a:lstStyle/>
          <a:p>
            <a:r>
              <a:rPr lang="en-US" dirty="0" smtClean="0"/>
              <a:t>Closure under regular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350498"/>
            <a:ext cx="10058400" cy="4684542"/>
          </a:xfrm>
        </p:spPr>
        <p:txBody>
          <a:bodyPr/>
          <a:lstStyle/>
          <a:p>
            <a:r>
              <a:rPr lang="en-US" dirty="0" smtClean="0"/>
              <a:t>Recall that “The class of regular languages is closed under the union (concatenation and 	star) operation” </a:t>
            </a:r>
          </a:p>
          <a:p>
            <a:pPr lvl="1">
              <a:spcBef>
                <a:spcPts val="1800"/>
              </a:spcBef>
            </a:pPr>
            <a:r>
              <a:rPr lang="en-US" dirty="0" smtClean="0"/>
              <a:t>Easier to proof using NFA</a:t>
            </a:r>
          </a:p>
          <a:p>
            <a:pPr lvl="1">
              <a:spcBef>
                <a:spcPts val="1800"/>
              </a:spcBef>
            </a:pPr>
            <a:r>
              <a:rPr lang="en-US" dirty="0" smtClean="0"/>
              <a:t>Let </a:t>
            </a:r>
            <a:r>
              <a:rPr lang="en-US" i="1" dirty="0" smtClean="0"/>
              <a:t>A</a:t>
            </a:r>
            <a:r>
              <a:rPr lang="en-US" dirty="0" smtClean="0"/>
              <a:t> and </a:t>
            </a:r>
            <a:r>
              <a:rPr lang="en-US" i="1" dirty="0" smtClean="0"/>
              <a:t>B</a:t>
            </a:r>
            <a:r>
              <a:rPr lang="en-US" dirty="0" smtClean="0"/>
              <a:t> be two regular languages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99266" y="4390381"/>
            <a:ext cx="1776548" cy="69668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812477" y="4486175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045244" y="4615129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340434" y="4509203"/>
            <a:ext cx="161109" cy="19778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604958" y="4558940"/>
            <a:ext cx="161109" cy="19778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416634" y="4785700"/>
            <a:ext cx="161109" cy="19778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659389" y="4823003"/>
            <a:ext cx="161109" cy="19778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015351" y="4585067"/>
            <a:ext cx="371204" cy="31041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014700" y="5217695"/>
            <a:ext cx="182881" cy="8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6522721" y="3192432"/>
            <a:ext cx="1846218" cy="696686"/>
            <a:chOff x="6522721" y="3621845"/>
            <a:chExt cx="1846218" cy="696686"/>
          </a:xfrm>
        </p:grpSpPr>
        <p:sp>
          <p:nvSpPr>
            <p:cNvPr id="20" name="Rectangle 19"/>
            <p:cNvSpPr/>
            <p:nvPr/>
          </p:nvSpPr>
          <p:spPr>
            <a:xfrm>
              <a:off x="6592391" y="3621845"/>
              <a:ext cx="1776548" cy="69668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6705602" y="3717639"/>
              <a:ext cx="313509" cy="261257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938369" y="3846593"/>
              <a:ext cx="313509" cy="261257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7207432" y="3714540"/>
              <a:ext cx="161109" cy="19778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7384866" y="3860076"/>
              <a:ext cx="161109" cy="19778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7569932" y="4054467"/>
              <a:ext cx="161109" cy="19778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7908476" y="3816531"/>
              <a:ext cx="371204" cy="31041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/>
            <p:cNvCxnSpPr>
              <a:endCxn id="21" idx="2"/>
            </p:cNvCxnSpPr>
            <p:nvPr/>
          </p:nvCxnSpPr>
          <p:spPr>
            <a:xfrm>
              <a:off x="6522721" y="3839559"/>
              <a:ext cx="182881" cy="87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5792288" y="3199352"/>
            <a:ext cx="580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M</a:t>
            </a:r>
            <a:r>
              <a:rPr lang="en-US" i="1" baseline="-25000" dirty="0" smtClean="0"/>
              <a:t>A</a:t>
            </a:r>
            <a:endParaRPr lang="en-US" i="1" baseline="-25000" dirty="0"/>
          </a:p>
        </p:txBody>
      </p:sp>
      <p:sp>
        <p:nvSpPr>
          <p:cNvPr id="30" name="TextBox 29"/>
          <p:cNvSpPr txBox="1"/>
          <p:nvPr/>
        </p:nvSpPr>
        <p:spPr>
          <a:xfrm>
            <a:off x="8385264" y="3218419"/>
            <a:ext cx="580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M</a:t>
            </a:r>
            <a:r>
              <a:rPr lang="en-US" i="1" baseline="-25000" dirty="0" smtClean="0"/>
              <a:t>B</a:t>
            </a:r>
            <a:endParaRPr lang="en-US" i="1" baseline="-25000" dirty="0"/>
          </a:p>
        </p:txBody>
      </p:sp>
      <p:sp>
        <p:nvSpPr>
          <p:cNvPr id="31" name="Rectangle 30"/>
          <p:cNvSpPr/>
          <p:nvPr/>
        </p:nvSpPr>
        <p:spPr>
          <a:xfrm>
            <a:off x="1066800" y="4236725"/>
            <a:ext cx="2540728" cy="1920240"/>
          </a:xfrm>
          <a:prstGeom prst="rect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3923211" y="3192432"/>
            <a:ext cx="1846218" cy="696686"/>
            <a:chOff x="3770811" y="3574869"/>
            <a:chExt cx="1846218" cy="696686"/>
          </a:xfrm>
        </p:grpSpPr>
        <p:sp>
          <p:nvSpPr>
            <p:cNvPr id="33" name="Rectangle 32"/>
            <p:cNvSpPr/>
            <p:nvPr/>
          </p:nvSpPr>
          <p:spPr>
            <a:xfrm>
              <a:off x="3840481" y="3574869"/>
              <a:ext cx="1776548" cy="696686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3953692" y="3670663"/>
              <a:ext cx="313509" cy="261257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5186459" y="3799617"/>
              <a:ext cx="313509" cy="261257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4481649" y="3693691"/>
              <a:ext cx="161109" cy="19778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4746173" y="3743428"/>
              <a:ext cx="161109" cy="19778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557849" y="3970188"/>
              <a:ext cx="161109" cy="19778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800604" y="4007491"/>
              <a:ext cx="161109" cy="19778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5156566" y="3769555"/>
              <a:ext cx="371204" cy="31041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endCxn id="34" idx="2"/>
            </p:cNvCxnSpPr>
            <p:nvPr/>
          </p:nvCxnSpPr>
          <p:spPr>
            <a:xfrm>
              <a:off x="3770811" y="3792583"/>
              <a:ext cx="182881" cy="87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/>
          <p:cNvSpPr/>
          <p:nvPr/>
        </p:nvSpPr>
        <p:spPr>
          <a:xfrm>
            <a:off x="1689469" y="5330615"/>
            <a:ext cx="1776548" cy="69668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802680" y="5426409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3035447" y="5555363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304510" y="5423310"/>
            <a:ext cx="161109" cy="19778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2481944" y="5568846"/>
            <a:ext cx="161109" cy="19778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667010" y="5763237"/>
            <a:ext cx="161109" cy="19778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005554" y="5525301"/>
            <a:ext cx="371204" cy="31041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205330" y="5087067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/>
          <p:cNvCxnSpPr>
            <a:stCxn id="50" idx="0"/>
          </p:cNvCxnSpPr>
          <p:nvPr/>
        </p:nvCxnSpPr>
        <p:spPr>
          <a:xfrm flipV="1">
            <a:off x="1362085" y="4606839"/>
            <a:ext cx="440595" cy="4802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0" idx="4"/>
          </p:cNvCxnSpPr>
          <p:nvPr/>
        </p:nvCxnSpPr>
        <p:spPr>
          <a:xfrm>
            <a:off x="1362085" y="5348324"/>
            <a:ext cx="440595" cy="1738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1352955" y="5348324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ε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1313913" y="4584284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ε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825878" y="6198875"/>
            <a:ext cx="1131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M</a:t>
            </a:r>
            <a:r>
              <a:rPr lang="en-US" i="1" baseline="-25000" dirty="0" smtClean="0"/>
              <a:t>A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</a:t>
            </a:r>
            <a:r>
              <a:rPr lang="en-US" dirty="0" smtClean="0"/>
              <a:t> </a:t>
            </a:r>
            <a:r>
              <a:rPr lang="en-US" i="1" dirty="0" smtClean="0"/>
              <a:t>M</a:t>
            </a:r>
            <a:r>
              <a:rPr lang="en-US" i="1" baseline="-25000" dirty="0" smtClean="0"/>
              <a:t>B</a:t>
            </a:r>
            <a:endParaRPr lang="en-US" i="1" baseline="-25000" dirty="0"/>
          </a:p>
        </p:txBody>
      </p:sp>
      <p:sp>
        <p:nvSpPr>
          <p:cNvPr id="61" name="Rectangle 60"/>
          <p:cNvSpPr/>
          <p:nvPr/>
        </p:nvSpPr>
        <p:spPr>
          <a:xfrm>
            <a:off x="5408976" y="4437583"/>
            <a:ext cx="1776548" cy="69668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522187" y="4533377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6747920" y="4655297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6050144" y="4556405"/>
            <a:ext cx="161109" cy="19778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6314668" y="4606142"/>
            <a:ext cx="161109" cy="19778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6126344" y="4832902"/>
            <a:ext cx="161109" cy="19778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6369099" y="4870205"/>
            <a:ext cx="161109" cy="19778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/>
          <p:cNvCxnSpPr/>
          <p:nvPr/>
        </p:nvCxnSpPr>
        <p:spPr>
          <a:xfrm>
            <a:off x="5341487" y="4664005"/>
            <a:ext cx="182881" cy="8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4776510" y="4283927"/>
            <a:ext cx="2540728" cy="1920240"/>
          </a:xfrm>
          <a:prstGeom prst="rect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399179" y="5377817"/>
            <a:ext cx="1776548" cy="69668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5512390" y="5473611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6745157" y="5595531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6014220" y="5470512"/>
            <a:ext cx="161109" cy="19778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6191654" y="5616048"/>
            <a:ext cx="161109" cy="19778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6376720" y="5810439"/>
            <a:ext cx="161109" cy="19778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6715264" y="5572503"/>
            <a:ext cx="371204" cy="31041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/>
          <p:cNvCxnSpPr>
            <a:stCxn id="63" idx="3"/>
            <a:endCxn id="72" idx="0"/>
          </p:cNvCxnSpPr>
          <p:nvPr/>
        </p:nvCxnSpPr>
        <p:spPr>
          <a:xfrm flipH="1">
            <a:off x="5669145" y="4878294"/>
            <a:ext cx="1124687" cy="5953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6219572" y="5065529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5641098" y="6246077"/>
                <a:ext cx="11315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M</a:t>
                </a:r>
                <a:r>
                  <a:rPr lang="en-US" i="1" baseline="-25000" dirty="0" smtClean="0"/>
                  <a:t>A</a:t>
                </a:r>
                <a:r>
                  <a:rPr lang="en-US" i="1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i="1" dirty="0" smtClean="0"/>
                  <a:t>M</a:t>
                </a:r>
                <a:r>
                  <a:rPr lang="en-US" i="1" baseline="-25000" dirty="0" smtClean="0"/>
                  <a:t>B</a:t>
                </a:r>
                <a:endParaRPr lang="en-US" i="1" baseline="-25000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098" y="6246077"/>
                <a:ext cx="1131569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4301" t="-8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Rectangle 84"/>
          <p:cNvSpPr/>
          <p:nvPr/>
        </p:nvSpPr>
        <p:spPr>
          <a:xfrm>
            <a:off x="9428540" y="5086518"/>
            <a:ext cx="1776548" cy="69668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9541751" y="5182312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10774518" y="5311266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10069708" y="5205340"/>
            <a:ext cx="161109" cy="19778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10334232" y="5255077"/>
            <a:ext cx="161109" cy="19778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10145908" y="5481837"/>
            <a:ext cx="161109" cy="19778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10388663" y="5519140"/>
            <a:ext cx="161109" cy="19778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0744625" y="5281204"/>
            <a:ext cx="371204" cy="31041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9045743" y="4650941"/>
            <a:ext cx="182881" cy="8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8882617" y="4296988"/>
            <a:ext cx="2540728" cy="1920240"/>
          </a:xfrm>
          <a:prstGeom prst="rect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Arrow Connector 101"/>
          <p:cNvCxnSpPr>
            <a:stCxn id="106" idx="5"/>
          </p:cNvCxnSpPr>
          <p:nvPr/>
        </p:nvCxnSpPr>
        <p:spPr>
          <a:xfrm>
            <a:off x="9556896" y="4803672"/>
            <a:ext cx="128128" cy="372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9591567" y="4703845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ε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0056701" y="6259138"/>
            <a:ext cx="1131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M</a:t>
            </a:r>
            <a:r>
              <a:rPr lang="en-US" i="1" baseline="-25000" dirty="0" smtClean="0"/>
              <a:t>A</a:t>
            </a:r>
            <a:r>
              <a:rPr lang="en-US" baseline="-25000" dirty="0" smtClean="0"/>
              <a:t>*</a:t>
            </a:r>
            <a:endParaRPr lang="en-US" baseline="-25000" dirty="0"/>
          </a:p>
        </p:txBody>
      </p:sp>
      <p:sp>
        <p:nvSpPr>
          <p:cNvPr id="105" name="Oval 104"/>
          <p:cNvSpPr/>
          <p:nvPr/>
        </p:nvSpPr>
        <p:spPr>
          <a:xfrm>
            <a:off x="9269947" y="4561746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9240054" y="4538718"/>
            <a:ext cx="371204" cy="31041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Elbow Connector 109"/>
          <p:cNvCxnSpPr>
            <a:stCxn id="92" idx="4"/>
            <a:endCxn id="86" idx="4"/>
          </p:cNvCxnSpPr>
          <p:nvPr/>
        </p:nvCxnSpPr>
        <p:spPr>
          <a:xfrm rot="5400000" flipH="1">
            <a:off x="10240343" y="4901733"/>
            <a:ext cx="148048" cy="1231721"/>
          </a:xfrm>
          <a:prstGeom prst="bentConnector3">
            <a:avLst>
              <a:gd name="adj1" fmla="val -31323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/>
          <p:cNvSpPr/>
          <p:nvPr/>
        </p:nvSpPr>
        <p:spPr>
          <a:xfrm>
            <a:off x="10106213" y="5745900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ε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95" name="AutoShape 87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1694776" y="6037677"/>
            <a:ext cx="193675" cy="187325"/>
          </a:xfrm>
          <a:prstGeom prst="actionButtonBackPrevious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6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6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8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4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0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2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8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4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0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6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8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3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9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0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1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2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3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0" grpId="0" animBg="1"/>
      <p:bldP spid="57" grpId="0"/>
      <p:bldP spid="58" grpId="0"/>
      <p:bldP spid="59" grpId="0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81" grpId="0"/>
      <p:bldP spid="83" grpId="0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4" grpId="0" animBg="1"/>
      <p:bldP spid="103" grpId="0"/>
      <p:bldP spid="104" grpId="0"/>
      <p:bldP spid="105" grpId="0" animBg="1"/>
      <p:bldP spid="106" grpId="0" animBg="1"/>
      <p:bldP spid="112" grpId="0"/>
      <p:bldP spid="9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Far…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61923" y="2141306"/>
            <a:ext cx="1301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01510" y="4700212"/>
            <a:ext cx="1301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State diagram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520610" y="4786350"/>
            <a:ext cx="1502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Tracing of strings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240363" y="4487537"/>
            <a:ext cx="15196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Closure of operations between languages</a:t>
            </a:r>
            <a:endParaRPr lang="en-US" dirty="0"/>
          </a:p>
        </p:txBody>
      </p:sp>
      <p:sp>
        <p:nvSpPr>
          <p:cNvPr id="11" name="Explosion 1 10"/>
          <p:cNvSpPr/>
          <p:nvPr/>
        </p:nvSpPr>
        <p:spPr>
          <a:xfrm>
            <a:off x="2167518" y="2551281"/>
            <a:ext cx="2476505" cy="1936256"/>
          </a:xfrm>
          <a:prstGeom prst="irregularSeal1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NFA</a:t>
            </a:r>
            <a:endParaRPr lang="en-US" sz="4400" b="1" dirty="0"/>
          </a:p>
        </p:txBody>
      </p:sp>
      <p:sp>
        <p:nvSpPr>
          <p:cNvPr id="12" name="Explosion 1 11"/>
          <p:cNvSpPr/>
          <p:nvPr/>
        </p:nvSpPr>
        <p:spPr>
          <a:xfrm>
            <a:off x="6638282" y="2430351"/>
            <a:ext cx="4171406" cy="2178648"/>
          </a:xfrm>
          <a:prstGeom prst="irregularSeal1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200" b="1" dirty="0" smtClean="0"/>
              <a:t>Regular Languages</a:t>
            </a:r>
            <a:endParaRPr lang="en-US" sz="3200" b="1" dirty="0"/>
          </a:p>
        </p:txBody>
      </p:sp>
      <p:cxnSp>
        <p:nvCxnSpPr>
          <p:cNvPr id="14" name="Straight Arrow Connector 13"/>
          <p:cNvCxnSpPr>
            <a:stCxn id="6" idx="2"/>
          </p:cNvCxnSpPr>
          <p:nvPr/>
        </p:nvCxnSpPr>
        <p:spPr>
          <a:xfrm>
            <a:off x="1612889" y="2510638"/>
            <a:ext cx="650423" cy="625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0"/>
          </p:cNvCxnSpPr>
          <p:nvPr/>
        </p:nvCxnSpPr>
        <p:spPr>
          <a:xfrm flipV="1">
            <a:off x="1552476" y="4146215"/>
            <a:ext cx="787580" cy="5539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0"/>
          </p:cNvCxnSpPr>
          <p:nvPr/>
        </p:nvCxnSpPr>
        <p:spPr>
          <a:xfrm flipH="1" flipV="1">
            <a:off x="3657225" y="4259151"/>
            <a:ext cx="614500" cy="5271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0"/>
          </p:cNvCxnSpPr>
          <p:nvPr/>
        </p:nvCxnSpPr>
        <p:spPr>
          <a:xfrm flipH="1" flipV="1">
            <a:off x="10156544" y="3980477"/>
            <a:ext cx="843642" cy="5070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eft-Right Arrow 22"/>
          <p:cNvSpPr/>
          <p:nvPr/>
        </p:nvSpPr>
        <p:spPr>
          <a:xfrm>
            <a:off x="5034814" y="3221303"/>
            <a:ext cx="1407525" cy="59218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488197" y="5262920"/>
            <a:ext cx="244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“Guessing”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29" idx="1"/>
            <a:endCxn id="8" idx="3"/>
          </p:cNvCxnSpPr>
          <p:nvPr/>
        </p:nvCxnSpPr>
        <p:spPr>
          <a:xfrm flipH="1" flipV="1">
            <a:off x="5022840" y="5109516"/>
            <a:ext cx="465357" cy="3380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93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2" grpId="0" animBg="1"/>
      <p:bldP spid="23" grpId="0" animBg="1"/>
      <p:bldP spid="2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4890" y="354200"/>
            <a:ext cx="4616523" cy="778249"/>
          </a:xfrm>
        </p:spPr>
        <p:txBody>
          <a:bodyPr/>
          <a:lstStyle/>
          <a:p>
            <a:r>
              <a:rPr lang="en-US" dirty="0" smtClean="0"/>
              <a:t>Examples of NFAs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45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104317" y="1487517"/>
            <a:ext cx="4400463" cy="1420836"/>
            <a:chOff x="1104317" y="1540416"/>
            <a:chExt cx="4400463" cy="1420836"/>
          </a:xfrm>
        </p:grpSpPr>
        <p:sp>
          <p:nvSpPr>
            <p:cNvPr id="6" name="TextBox 5"/>
            <p:cNvSpPr txBox="1"/>
            <p:nvPr/>
          </p:nvSpPr>
          <p:spPr>
            <a:xfrm>
              <a:off x="1104317" y="1540416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(a)</a:t>
              </a:r>
              <a:endParaRPr lang="en-US" dirty="0"/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3163" y="1578445"/>
              <a:ext cx="3661617" cy="1382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1130105" y="3720178"/>
            <a:ext cx="4476782" cy="704850"/>
            <a:chOff x="1130105" y="3720178"/>
            <a:chExt cx="4476782" cy="704850"/>
          </a:xfrm>
        </p:grpSpPr>
        <p:sp>
          <p:nvSpPr>
            <p:cNvPr id="7" name="TextBox 6"/>
            <p:cNvSpPr txBox="1"/>
            <p:nvPr/>
          </p:nvSpPr>
          <p:spPr>
            <a:xfrm>
              <a:off x="1130105" y="3859243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(b)</a:t>
              </a:r>
              <a:endParaRPr lang="en-US" dirty="0"/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5462" y="3720178"/>
              <a:ext cx="3781425" cy="704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Group 12"/>
          <p:cNvGrpSpPr/>
          <p:nvPr/>
        </p:nvGrpSpPr>
        <p:grpSpPr>
          <a:xfrm>
            <a:off x="7432897" y="4526800"/>
            <a:ext cx="4108355" cy="605876"/>
            <a:chOff x="7629379" y="3876898"/>
            <a:chExt cx="4108355" cy="605876"/>
          </a:xfrm>
        </p:grpSpPr>
        <p:sp>
          <p:nvSpPr>
            <p:cNvPr id="10" name="TextBox 9"/>
            <p:cNvSpPr txBox="1"/>
            <p:nvPr/>
          </p:nvSpPr>
          <p:spPr>
            <a:xfrm>
              <a:off x="7629379" y="3876898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(d)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208498" y="3897999"/>
              <a:ext cx="352923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Give the state diagram of an NFA</a:t>
              </a:r>
            </a:p>
            <a:p>
              <a:r>
                <a:rPr lang="en-US" sz="1600" dirty="0" smtClean="0"/>
                <a:t>that accepts the language (</a:t>
              </a:r>
              <a:r>
                <a:rPr lang="en-US" sz="1600" dirty="0" err="1" smtClean="0"/>
                <a:t>abc</a:t>
              </a:r>
              <a:r>
                <a:rPr lang="en-US" sz="1600" dirty="0" smtClean="0"/>
                <a:t>)*a*.</a:t>
              </a:r>
              <a:endParaRPr lang="en-US" sz="16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130105" y="5486237"/>
            <a:ext cx="7404291" cy="872771"/>
            <a:chOff x="1130105" y="5403110"/>
            <a:chExt cx="7404291" cy="872771"/>
          </a:xfrm>
        </p:grpSpPr>
        <p:sp>
          <p:nvSpPr>
            <p:cNvPr id="8" name="TextBox 7"/>
            <p:cNvSpPr txBox="1"/>
            <p:nvPr/>
          </p:nvSpPr>
          <p:spPr>
            <a:xfrm>
              <a:off x="1130105" y="5403110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(e)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82740" y="5444884"/>
              <a:ext cx="675165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The set of strings of 0’s and 1’s such that there are two 0’s separated by</a:t>
              </a:r>
            </a:p>
            <a:p>
              <a:r>
                <a:rPr lang="en-US" sz="1600" dirty="0" smtClean="0"/>
                <a:t>a number of positions that is a multiple of 4. Note that 0 is an allowable</a:t>
              </a:r>
            </a:p>
            <a:p>
              <a:r>
                <a:rPr lang="en-US" sz="1600" dirty="0" smtClean="0"/>
                <a:t>multiple of 4.</a:t>
              </a:r>
              <a:endParaRPr lang="en-US" sz="16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62559" y="1396796"/>
            <a:ext cx="4320723" cy="2669332"/>
            <a:chOff x="7559041" y="1555493"/>
            <a:chExt cx="4320723" cy="2669332"/>
          </a:xfrm>
        </p:grpSpPr>
        <p:sp>
          <p:nvSpPr>
            <p:cNvPr id="9" name="TextBox 8"/>
            <p:cNvSpPr txBox="1"/>
            <p:nvPr/>
          </p:nvSpPr>
          <p:spPr>
            <a:xfrm>
              <a:off x="7559041" y="1555493"/>
              <a:ext cx="478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(c)</a:t>
              </a:r>
              <a:endParaRPr lang="en-US" dirty="0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7057" y="1697679"/>
              <a:ext cx="3842707" cy="2527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0921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3342" y="396404"/>
            <a:ext cx="7746609" cy="1052563"/>
          </a:xfrm>
        </p:spPr>
        <p:txBody>
          <a:bodyPr/>
          <a:lstStyle/>
          <a:p>
            <a:r>
              <a:rPr lang="en-US" dirty="0" smtClean="0"/>
              <a:t>Equivalence of NFAs and DFAs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0868" y="1498212"/>
            <a:ext cx="10058400" cy="3763108"/>
          </a:xfrm>
        </p:spPr>
        <p:txBody>
          <a:bodyPr/>
          <a:lstStyle/>
          <a:p>
            <a:r>
              <a:rPr lang="en-US" dirty="0" smtClean="0"/>
              <a:t>Two machines are </a:t>
            </a:r>
            <a:r>
              <a:rPr lang="en-US" i="1" dirty="0" smtClean="0"/>
              <a:t>equivalent</a:t>
            </a:r>
            <a:r>
              <a:rPr lang="en-US" dirty="0" smtClean="0"/>
              <a:t> if they recognize the </a:t>
            </a:r>
            <a:r>
              <a:rPr lang="en-US" u="sng" dirty="0" smtClean="0"/>
              <a:t>same</a:t>
            </a:r>
            <a:r>
              <a:rPr lang="en-US" dirty="0" smtClean="0"/>
              <a:t> language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NFAs and DFAs recognize the same class of languages, i.e.,</a:t>
            </a:r>
            <a:r>
              <a:rPr lang="en-US" dirty="0" smtClean="0">
                <a:solidFill>
                  <a:schemeClr val="accent2"/>
                </a:solidFill>
              </a:rPr>
              <a:t> regular </a:t>
            </a:r>
            <a:r>
              <a:rPr lang="en-US" dirty="0" smtClean="0"/>
              <a:t>languages</a:t>
            </a:r>
          </a:p>
          <a:p>
            <a:pPr>
              <a:spcBef>
                <a:spcPts val="2400"/>
              </a:spcBef>
            </a:pPr>
            <a:r>
              <a:rPr lang="en-US" b="1" u="sng" dirty="0" smtClean="0">
                <a:solidFill>
                  <a:srgbClr val="0070C0"/>
                </a:solidFill>
              </a:rPr>
              <a:t>Theorem 1.39</a:t>
            </a:r>
          </a:p>
          <a:p>
            <a:pPr lvl="1">
              <a:spcBef>
                <a:spcPts val="1800"/>
              </a:spcBef>
            </a:pPr>
            <a:r>
              <a:rPr lang="en-US" dirty="0" smtClean="0"/>
              <a:t>Every NFA has en equivalent deterministic FA</a:t>
            </a:r>
          </a:p>
          <a:p>
            <a:pPr lvl="1">
              <a:spcBef>
                <a:spcPts val="1800"/>
              </a:spcBef>
            </a:pPr>
            <a:r>
              <a:rPr lang="en-US" dirty="0" smtClean="0"/>
              <a:t>Basically, for every NFA </a:t>
            </a:r>
            <a:r>
              <a:rPr lang="en-US" i="1" dirty="0" smtClean="0"/>
              <a:t>N</a:t>
            </a:r>
            <a:r>
              <a:rPr lang="en-US" dirty="0" smtClean="0"/>
              <a:t>, there exists a DFA </a:t>
            </a:r>
            <a:r>
              <a:rPr lang="en-US" i="1" dirty="0" smtClean="0"/>
              <a:t>M</a:t>
            </a:r>
            <a:r>
              <a:rPr lang="en-US" dirty="0" smtClean="0"/>
              <a:t> (that simulates </a:t>
            </a:r>
            <a:r>
              <a:rPr lang="en-US" i="1" dirty="0" smtClean="0"/>
              <a:t>N</a:t>
            </a:r>
            <a:r>
              <a:rPr lang="en-US" dirty="0" smtClean="0"/>
              <a:t>), such that L(</a:t>
            </a:r>
            <a:r>
              <a:rPr lang="en-US" i="1" dirty="0" smtClean="0"/>
              <a:t>N</a:t>
            </a:r>
            <a:r>
              <a:rPr lang="en-US" dirty="0" smtClean="0"/>
              <a:t>) = L(</a:t>
            </a:r>
            <a:r>
              <a:rPr lang="en-US" i="1" dirty="0" smtClean="0"/>
              <a:t>M</a:t>
            </a:r>
            <a:r>
              <a:rPr lang="en-US" dirty="0" smtClean="0"/>
              <a:t>)</a:t>
            </a:r>
          </a:p>
          <a:p>
            <a:pPr lvl="1">
              <a:spcBef>
                <a:spcPts val="1800"/>
              </a:spcBef>
            </a:pPr>
            <a:r>
              <a:rPr lang="en-US" dirty="0" smtClean="0"/>
              <a:t>Proof idea: 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We’ll assume that NFA </a:t>
            </a:r>
            <a:r>
              <a:rPr lang="en-US" i="1" dirty="0" smtClean="0"/>
              <a:t>N</a:t>
            </a:r>
            <a:r>
              <a:rPr lang="en-US" dirty="0" smtClean="0"/>
              <a:t> exists and we’ll construct a DFA that simulates </a:t>
            </a:r>
            <a:r>
              <a:rPr lang="en-US" i="1" dirty="0" smtClean="0"/>
              <a:t>M</a:t>
            </a:r>
            <a:r>
              <a:rPr lang="en-US" dirty="0" smtClean="0"/>
              <a:t> (that simulates </a:t>
            </a:r>
            <a:r>
              <a:rPr lang="en-US" i="1" dirty="0" smtClean="0"/>
              <a:t>N</a:t>
            </a:r>
            <a:r>
              <a:rPr lang="en-US" dirty="0" smtClean="0"/>
              <a:t>)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In other words, we’ll show that following certain steps you can convert an NFA into a DFA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07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561" y="403673"/>
            <a:ext cx="10950129" cy="686803"/>
          </a:xfrm>
        </p:spPr>
        <p:txBody>
          <a:bodyPr>
            <a:normAutofit fontScale="90000"/>
          </a:bodyPr>
          <a:lstStyle/>
          <a:p>
            <a:r>
              <a:rPr lang="en-US" dirty="0"/>
              <a:t>Equivalence of NFAs and </a:t>
            </a:r>
            <a:r>
              <a:rPr lang="en-US" dirty="0" smtClean="0"/>
              <a:t>DFAs (w/o </a:t>
            </a:r>
            <a:r>
              <a:rPr lang="en-US" dirty="0" smtClean="0">
                <a:sym typeface="Symbol"/>
              </a:rPr>
              <a:t>-Transitions)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6800" y="1477114"/>
                <a:ext cx="10058400" cy="3995224"/>
              </a:xfrm>
            </p:spPr>
            <p:txBody>
              <a:bodyPr/>
              <a:lstStyle/>
              <a:p>
                <a:r>
                  <a:rPr lang="en-US" u="sng" dirty="0" smtClean="0"/>
                  <a:t>Proof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dirty="0" smtClean="0"/>
                  <a:t>Let </a:t>
                </a:r>
                <a:r>
                  <a:rPr lang="en-US" i="1" dirty="0" smtClean="0"/>
                  <a:t>N</a:t>
                </a:r>
                <a:r>
                  <a:rPr lang="en-US" dirty="0" smtClean="0"/>
                  <a:t> =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l-GR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be the NFA recognizing some language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. </a:t>
                </a:r>
                <a:r>
                  <a:rPr lang="en-US" b="1" dirty="0" smtClean="0">
                    <a:solidFill>
                      <a:srgbClr val="0070C0"/>
                    </a:solidFill>
                  </a:rPr>
                  <a:t>(Assume </a:t>
                </a:r>
                <a:r>
                  <a:rPr lang="en-US" b="1" i="1" dirty="0" smtClean="0">
                    <a:solidFill>
                      <a:srgbClr val="0070C0"/>
                    </a:solidFill>
                  </a:rPr>
                  <a:t>N</a:t>
                </a:r>
                <a:r>
                  <a:rPr lang="en-US" b="1" dirty="0" smtClean="0">
                    <a:solidFill>
                      <a:srgbClr val="0070C0"/>
                    </a:solidFill>
                  </a:rPr>
                  <a:t> has no ε–transitions)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dirty="0" smtClean="0"/>
                  <a:t>Define </a:t>
                </a:r>
                <a:r>
                  <a:rPr lang="en-US" i="1" dirty="0" smtClean="0"/>
                  <a:t>M</a:t>
                </a:r>
                <a:r>
                  <a:rPr lang="en-US" dirty="0" smtClean="0"/>
                  <a:t> =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, where </a:t>
                </a:r>
              </a:p>
              <a:p>
                <a:pPr marL="891540" lvl="2" indent="-342900">
                  <a:spcBef>
                    <a:spcPts val="12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(remember that since </a:t>
                </a:r>
                <a:r>
                  <a:rPr lang="en-US" i="1" dirty="0" smtClean="0"/>
                  <a:t>M</a:t>
                </a:r>
                <a:r>
                  <a:rPr lang="en-US" dirty="0" smtClean="0"/>
                  <a:t> is simulating </a:t>
                </a:r>
                <a:r>
                  <a:rPr lang="en-US" i="1" dirty="0" smtClean="0"/>
                  <a:t>N</a:t>
                </a:r>
                <a:r>
                  <a:rPr lang="en-US" dirty="0" smtClean="0"/>
                  <a:t>, at some point, at step in the computation in </a:t>
                </a:r>
                <a:r>
                  <a:rPr lang="en-US" i="1" dirty="0" smtClean="0"/>
                  <a:t>M</a:t>
                </a:r>
                <a:r>
                  <a:rPr lang="en-US" dirty="0" smtClean="0"/>
                  <a:t> may occupy 	      several states in </a:t>
                </a:r>
                <a:r>
                  <a:rPr lang="en-US" i="1" dirty="0" smtClean="0"/>
                  <a:t>N</a:t>
                </a:r>
                <a:r>
                  <a:rPr lang="en-US" dirty="0" smtClean="0"/>
                  <a:t>)</a:t>
                </a:r>
              </a:p>
              <a:p>
                <a:pPr marL="891540" lvl="2" indent="-3429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∈ 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 smtClean="0"/>
                  <a:t>, 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 smtClean="0"/>
                  <a:t> for some </a:t>
                </a:r>
                <a:r>
                  <a:rPr lang="en-US" i="1" dirty="0" smtClean="0"/>
                  <a:t>r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}</a:t>
                </a:r>
                <a:r>
                  <a:rPr lang="en-US" dirty="0"/>
                  <a:t> </a:t>
                </a:r>
                <a:endParaRPr lang="en-US" dirty="0" smtClean="0"/>
              </a:p>
              <a:p>
                <a:pPr marL="548640" lvl="2" indent="0">
                  <a:spcBef>
                    <a:spcPts val="1200"/>
                  </a:spcBef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If </a:t>
                </a:r>
                <a:r>
                  <a:rPr lang="en-US" i="1" dirty="0"/>
                  <a:t>R</a:t>
                </a:r>
                <a:r>
                  <a:rPr lang="en-US" dirty="0"/>
                  <a:t> is a state of </a:t>
                </a:r>
                <a:r>
                  <a:rPr lang="en-US" i="1" dirty="0"/>
                  <a:t>M</a:t>
                </a:r>
                <a:r>
                  <a:rPr lang="en-US" dirty="0"/>
                  <a:t>, then it is a set of states of </a:t>
                </a:r>
                <a:r>
                  <a:rPr lang="en-US" i="1" dirty="0"/>
                  <a:t>N</a:t>
                </a:r>
                <a:r>
                  <a:rPr lang="en-US" dirty="0"/>
                  <a:t>. When </a:t>
                </a:r>
                <a:r>
                  <a:rPr lang="en-US" i="1" dirty="0"/>
                  <a:t>M</a:t>
                </a:r>
                <a:r>
                  <a:rPr lang="en-US" dirty="0"/>
                  <a:t> in state </a:t>
                </a:r>
                <a:r>
                  <a:rPr lang="en-US" i="1" dirty="0"/>
                  <a:t>R</a:t>
                </a:r>
                <a:r>
                  <a:rPr lang="en-US" dirty="0"/>
                  <a:t> processes an input symbol </a:t>
                </a:r>
                <a:r>
                  <a:rPr lang="en-US" i="1" dirty="0"/>
                  <a:t>a</a:t>
                </a:r>
                <a:r>
                  <a:rPr lang="en-US" dirty="0"/>
                  <a:t>, </a:t>
                </a:r>
                <a:r>
                  <a:rPr lang="en-US" i="1" dirty="0"/>
                  <a:t>M</a:t>
                </a:r>
                <a:r>
                  <a:rPr lang="en-US" dirty="0"/>
                  <a:t> goes     	</a:t>
                </a:r>
                <a:r>
                  <a:rPr lang="en-US" dirty="0" smtClean="0"/>
                  <a:t>to </a:t>
                </a:r>
                <a:r>
                  <a:rPr lang="en-US" dirty="0"/>
                  <a:t>a set of states to which </a:t>
                </a:r>
                <a:r>
                  <a:rPr lang="en-US" i="1" dirty="0"/>
                  <a:t>N</a:t>
                </a:r>
                <a:r>
                  <a:rPr lang="en-US" dirty="0"/>
                  <a:t> will go in any of the branches of its computation. Another way to write this   	expression is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⋃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∈</m:t>
                        </m:r>
                        <m: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 smtClean="0"/>
              </a:p>
              <a:p>
                <a:pPr marL="891540" lvl="2" indent="-342900">
                  <a:spcBef>
                    <a:spcPts val="1200"/>
                  </a:spcBef>
                  <a:buFont typeface="+mj-lt"/>
                  <a:buAutoNum type="arabicPeriod" startAt="3"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pPr marL="891540" lvl="2" indent="-342900">
                  <a:spcBef>
                    <a:spcPts val="1200"/>
                  </a:spcBef>
                  <a:buFont typeface="+mj-lt"/>
                  <a:buAutoNum type="arabicPeriod" startAt="3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∈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contains an accept state of </a:t>
                </a:r>
                <a:r>
                  <a:rPr lang="en-US" i="1" dirty="0" smtClean="0"/>
                  <a:t>N</a:t>
                </a:r>
                <a:r>
                  <a:rPr lang="en-US" dirty="0" smtClean="0"/>
                  <a:t> }</a:t>
                </a:r>
              </a:p>
              <a:p>
                <a:pPr marL="891540" lvl="2" indent="-342900">
                  <a:buFont typeface="+mj-lt"/>
                  <a:buAutoNum type="arabicPeriod" startAt="3"/>
                </a:pPr>
                <a:endParaRPr lang="en-US" dirty="0"/>
              </a:p>
              <a:p>
                <a:pPr marL="891540" lvl="2" indent="-342900">
                  <a:buFont typeface="+mj-lt"/>
                  <a:buAutoNum type="arabicPeriod" startAt="3"/>
                </a:pPr>
                <a:endParaRPr lang="en-US" dirty="0" smtClean="0"/>
              </a:p>
              <a:p>
                <a:pPr marL="891540" lvl="2" indent="-342900">
                  <a:buFont typeface="+mj-lt"/>
                  <a:buAutoNum type="arabicPeriod" startAt="3"/>
                </a:pPr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1477114"/>
                <a:ext cx="10058400" cy="3995224"/>
              </a:xfrm>
              <a:blipFill rotWithShape="1">
                <a:blip r:embed="rId2"/>
                <a:stretch>
                  <a:fillRect l="-364" t="-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73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NFA to DFA – A Simple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549" y="2014194"/>
            <a:ext cx="7629676" cy="429169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32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1866" y="347166"/>
            <a:ext cx="6490945" cy="862654"/>
          </a:xfrm>
        </p:spPr>
        <p:txBody>
          <a:bodyPr>
            <a:normAutofit/>
          </a:bodyPr>
          <a:lstStyle/>
          <a:p>
            <a:r>
              <a:rPr lang="en-US" dirty="0" smtClean="0"/>
              <a:t>Example 1 - NFA to DFA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4687" y="1374956"/>
            <a:ext cx="10058400" cy="5046946"/>
          </a:xfrm>
        </p:spPr>
        <p:txBody>
          <a:bodyPr/>
          <a:lstStyle/>
          <a:p>
            <a:r>
              <a:rPr lang="en-US" dirty="0" smtClean="0"/>
              <a:t>Consider the following NFA, which accepts the string “ab”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To </a:t>
            </a:r>
            <a:r>
              <a:rPr lang="en-US" dirty="0"/>
              <a:t>simulate this NFA, the DFA must remember the current state of each copy of this NFA after reading </a:t>
            </a:r>
            <a:r>
              <a:rPr lang="en-US" dirty="0" smtClean="0"/>
              <a:t>	an </a:t>
            </a:r>
            <a:r>
              <a:rPr lang="en-US" dirty="0"/>
              <a:t>input symbol. Because, in general, NFA may end up in any combination of its state, the set of </a:t>
            </a:r>
            <a:r>
              <a:rPr lang="en-US" dirty="0" smtClean="0"/>
              <a:t>	DFA </a:t>
            </a:r>
            <a:r>
              <a:rPr lang="en-US" dirty="0"/>
              <a:t>states is the </a:t>
            </a:r>
            <a:r>
              <a:rPr lang="en-US" i="1" dirty="0"/>
              <a:t>power set </a:t>
            </a:r>
            <a:r>
              <a:rPr lang="en-US" dirty="0"/>
              <a:t>of NFA states. </a:t>
            </a:r>
            <a:endParaRPr lang="en-US" dirty="0" smtClean="0"/>
          </a:p>
          <a:p>
            <a:pPr lvl="2">
              <a:spcBef>
                <a:spcPts val="1800"/>
              </a:spcBef>
            </a:pPr>
            <a:r>
              <a:rPr lang="en-US" dirty="0" smtClean="0"/>
              <a:t>For </a:t>
            </a:r>
            <a:r>
              <a:rPr lang="en-US" dirty="0"/>
              <a:t>the above NFA its DFA equivalent contains the </a:t>
            </a:r>
            <a:r>
              <a:rPr lang="en-US" dirty="0" smtClean="0"/>
              <a:t>following states ∅, { 0 }, { 1 }, { 2 }, { 0, 1 }, { 0, 2 }, { 1, 2 }, { 0, 1, 2 }</a:t>
            </a:r>
          </a:p>
          <a:p>
            <a:pPr lvl="1">
              <a:spcBef>
                <a:spcPts val="2400"/>
              </a:spcBef>
            </a:pPr>
            <a:r>
              <a:rPr lang="en-US" dirty="0"/>
              <a:t>The start state is </a:t>
            </a:r>
            <a:r>
              <a:rPr lang="en-US" dirty="0" smtClean="0"/>
              <a:t>{ 0 } </a:t>
            </a:r>
            <a:r>
              <a:rPr lang="en-US" dirty="0"/>
              <a:t>since its where the NFA begins it </a:t>
            </a:r>
            <a:r>
              <a:rPr lang="en-US" dirty="0" smtClean="0"/>
              <a:t>simulation</a:t>
            </a:r>
          </a:p>
          <a:p>
            <a:pPr lvl="1">
              <a:spcBef>
                <a:spcPts val="2400"/>
              </a:spcBef>
            </a:pPr>
            <a:r>
              <a:rPr lang="en-US" dirty="0" smtClean="0"/>
              <a:t>The </a:t>
            </a:r>
            <a:r>
              <a:rPr lang="en-US" dirty="0"/>
              <a:t>ﬁnal states of DFA are those that contain NFA’s state </a:t>
            </a:r>
            <a:r>
              <a:rPr lang="en-US" dirty="0" smtClean="0"/>
              <a:t>2 (the final state of the NFA), </a:t>
            </a:r>
            <a:r>
              <a:rPr lang="en-US" dirty="0"/>
              <a:t>i.e., </a:t>
            </a:r>
            <a:r>
              <a:rPr lang="en-US" dirty="0" smtClean="0"/>
              <a:t>{ 2 }, { 0, 2 }, 	{ 1, 2 }, and { 0, 1, 2 }.  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258649" y="2576612"/>
            <a:ext cx="435428" cy="4615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978592" y="2576612"/>
            <a:ext cx="435428" cy="4615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7480821" y="2576612"/>
            <a:ext cx="435428" cy="4615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414020" y="2807389"/>
            <a:ext cx="10580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14" idx="6"/>
          </p:cNvCxnSpPr>
          <p:nvPr/>
        </p:nvCxnSpPr>
        <p:spPr>
          <a:xfrm flipH="1">
            <a:off x="4737622" y="2784719"/>
            <a:ext cx="1240972" cy="30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5" idx="4"/>
          </p:cNvCxnSpPr>
          <p:nvPr/>
        </p:nvCxnSpPr>
        <p:spPr>
          <a:xfrm flipV="1">
            <a:off x="6196306" y="3038166"/>
            <a:ext cx="0" cy="191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215108" y="2545232"/>
            <a:ext cx="522514" cy="53920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30"/>
          <p:cNvSpPr>
            <a:spLocks/>
          </p:cNvSpPr>
          <p:nvPr/>
        </p:nvSpPr>
        <p:spPr bwMode="auto">
          <a:xfrm>
            <a:off x="6196306" y="2232124"/>
            <a:ext cx="204787" cy="344488"/>
          </a:xfrm>
          <a:custGeom>
            <a:avLst/>
            <a:gdLst>
              <a:gd name="T0" fmla="*/ 0 w 320"/>
              <a:gd name="T1" fmla="*/ 1 h 384"/>
              <a:gd name="T2" fmla="*/ 0 w 320"/>
              <a:gd name="T3" fmla="*/ 1 h 384"/>
              <a:gd name="T4" fmla="*/ 0 w 320"/>
              <a:gd name="T5" fmla="*/ 0 h 384"/>
              <a:gd name="T6" fmla="*/ 0 w 320"/>
              <a:gd name="T7" fmla="*/ 1 h 384"/>
              <a:gd name="T8" fmla="*/ 0 w 320"/>
              <a:gd name="T9" fmla="*/ 1 h 3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0"/>
              <a:gd name="T16" fmla="*/ 0 h 384"/>
              <a:gd name="T17" fmla="*/ 320 w 320"/>
              <a:gd name="T18" fmla="*/ 384 h 3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0" h="384">
                <a:moveTo>
                  <a:pt x="64" y="384"/>
                </a:moveTo>
                <a:cubicBezTo>
                  <a:pt x="32" y="272"/>
                  <a:pt x="0" y="160"/>
                  <a:pt x="16" y="96"/>
                </a:cubicBezTo>
                <a:cubicBezTo>
                  <a:pt x="32" y="32"/>
                  <a:pt x="112" y="0"/>
                  <a:pt x="160" y="0"/>
                </a:cubicBezTo>
                <a:cubicBezTo>
                  <a:pt x="208" y="0"/>
                  <a:pt x="288" y="32"/>
                  <a:pt x="304" y="96"/>
                </a:cubicBezTo>
                <a:cubicBezTo>
                  <a:pt x="320" y="160"/>
                  <a:pt x="288" y="272"/>
                  <a:pt x="256" y="384"/>
                </a:cubicBezTo>
              </a:path>
            </a:pathLst>
          </a:custGeom>
          <a:ln>
            <a:tailEnd type="triangle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7" name="Freeform 130"/>
          <p:cNvSpPr>
            <a:spLocks/>
          </p:cNvSpPr>
          <p:nvPr/>
        </p:nvSpPr>
        <p:spPr bwMode="auto">
          <a:xfrm>
            <a:off x="7654990" y="2223415"/>
            <a:ext cx="204787" cy="344488"/>
          </a:xfrm>
          <a:custGeom>
            <a:avLst/>
            <a:gdLst>
              <a:gd name="T0" fmla="*/ 0 w 320"/>
              <a:gd name="T1" fmla="*/ 1 h 384"/>
              <a:gd name="T2" fmla="*/ 0 w 320"/>
              <a:gd name="T3" fmla="*/ 1 h 384"/>
              <a:gd name="T4" fmla="*/ 0 w 320"/>
              <a:gd name="T5" fmla="*/ 0 h 384"/>
              <a:gd name="T6" fmla="*/ 0 w 320"/>
              <a:gd name="T7" fmla="*/ 1 h 384"/>
              <a:gd name="T8" fmla="*/ 0 w 320"/>
              <a:gd name="T9" fmla="*/ 1 h 3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0"/>
              <a:gd name="T16" fmla="*/ 0 h 384"/>
              <a:gd name="T17" fmla="*/ 320 w 320"/>
              <a:gd name="T18" fmla="*/ 384 h 3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0" h="384">
                <a:moveTo>
                  <a:pt x="64" y="384"/>
                </a:moveTo>
                <a:cubicBezTo>
                  <a:pt x="32" y="272"/>
                  <a:pt x="0" y="160"/>
                  <a:pt x="16" y="96"/>
                </a:cubicBezTo>
                <a:cubicBezTo>
                  <a:pt x="32" y="32"/>
                  <a:pt x="112" y="0"/>
                  <a:pt x="160" y="0"/>
                </a:cubicBezTo>
                <a:cubicBezTo>
                  <a:pt x="208" y="0"/>
                  <a:pt x="288" y="32"/>
                  <a:pt x="304" y="96"/>
                </a:cubicBezTo>
                <a:cubicBezTo>
                  <a:pt x="320" y="160"/>
                  <a:pt x="288" y="272"/>
                  <a:pt x="256" y="384"/>
                </a:cubicBezTo>
              </a:path>
            </a:pathLst>
          </a:custGeom>
          <a:ln>
            <a:tailEnd type="triangle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8" name="Arc 17"/>
          <p:cNvSpPr/>
          <p:nvPr/>
        </p:nvSpPr>
        <p:spPr>
          <a:xfrm>
            <a:off x="6196306" y="2611447"/>
            <a:ext cx="1384663" cy="222068"/>
          </a:xfrm>
          <a:prstGeom prst="arc">
            <a:avLst>
              <a:gd name="adj1" fmla="val 11722593"/>
              <a:gd name="adj2" fmla="val 0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/>
          <p:cNvSpPr/>
          <p:nvPr/>
        </p:nvSpPr>
        <p:spPr>
          <a:xfrm rot="10635816">
            <a:off x="4724712" y="2755407"/>
            <a:ext cx="1384663" cy="222068"/>
          </a:xfrm>
          <a:prstGeom prst="arc">
            <a:avLst>
              <a:gd name="adj1" fmla="val 11722593"/>
              <a:gd name="adj2" fmla="val 0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129506" y="2395659"/>
            <a:ext cx="63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950981" y="2922441"/>
            <a:ext cx="701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a, b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652023" y="2010811"/>
            <a:ext cx="63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a, b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910343" y="2297801"/>
            <a:ext cx="63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688432" y="2833515"/>
            <a:ext cx="63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859777" y="2067875"/>
            <a:ext cx="63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858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09938"/>
            <a:ext cx="10058400" cy="908620"/>
          </a:xfrm>
        </p:spPr>
        <p:txBody>
          <a:bodyPr/>
          <a:lstStyle/>
          <a:p>
            <a:r>
              <a:rPr lang="en-US" dirty="0" smtClean="0"/>
              <a:t>A Snack Machine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662249"/>
            <a:ext cx="7136674" cy="3931920"/>
          </a:xfrm>
        </p:spPr>
        <p:txBody>
          <a:bodyPr/>
          <a:lstStyle/>
          <a:p>
            <a:r>
              <a:rPr lang="en-US" dirty="0" smtClean="0"/>
              <a:t>The machine understands very few </a:t>
            </a:r>
            <a:r>
              <a:rPr lang="en-US" i="1" dirty="0" smtClean="0"/>
              <a:t>instructions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Depositing a coin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Pushing “Item” button</a:t>
            </a:r>
          </a:p>
          <a:p>
            <a:pPr>
              <a:spcBef>
                <a:spcPts val="2400"/>
              </a:spcBef>
              <a:tabLst>
                <a:tab pos="628650" algn="l"/>
              </a:tabLst>
            </a:pPr>
            <a:r>
              <a:rPr lang="en-US" dirty="0" smtClean="0"/>
              <a:t>The </a:t>
            </a:r>
            <a:r>
              <a:rPr lang="en-US" i="1" dirty="0" smtClean="0"/>
              <a:t>state</a:t>
            </a:r>
            <a:r>
              <a:rPr lang="en-US" dirty="0" smtClean="0"/>
              <a:t> of the machine is the amount of change deposited,  	since the last time the machine reset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036" y="2103120"/>
            <a:ext cx="1872164" cy="321881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741023" y="3977666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" name="Oval 5"/>
          <p:cNvSpPr/>
          <p:nvPr/>
        </p:nvSpPr>
        <p:spPr>
          <a:xfrm>
            <a:off x="3738334" y="3977666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0.25</a:t>
            </a:r>
            <a:endParaRPr lang="en-US" sz="1000" dirty="0"/>
          </a:p>
        </p:txBody>
      </p:sp>
      <p:sp>
        <p:nvSpPr>
          <p:cNvPr id="7" name="Oval 6"/>
          <p:cNvSpPr/>
          <p:nvPr/>
        </p:nvSpPr>
        <p:spPr>
          <a:xfrm>
            <a:off x="4932227" y="3977666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0.50</a:t>
            </a:r>
            <a:endParaRPr lang="en-US" sz="1000" dirty="0"/>
          </a:p>
        </p:txBody>
      </p:sp>
      <p:sp>
        <p:nvSpPr>
          <p:cNvPr id="8" name="Oval 7"/>
          <p:cNvSpPr/>
          <p:nvPr/>
        </p:nvSpPr>
        <p:spPr>
          <a:xfrm>
            <a:off x="6096000" y="3977666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0.75</a:t>
            </a:r>
            <a:endParaRPr lang="en-US" sz="10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6662057" y="4447929"/>
            <a:ext cx="740229" cy="583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09509" y="5031403"/>
            <a:ext cx="1985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End </a:t>
            </a:r>
          </a:p>
          <a:p>
            <a:pPr algn="ctr"/>
            <a:r>
              <a:rPr lang="en-US" dirty="0" smtClean="0"/>
              <a:t>(or final state)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66800" y="4909431"/>
            <a:ext cx="1985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Begin</a:t>
            </a:r>
          </a:p>
          <a:p>
            <a:pPr algn="ctr"/>
            <a:r>
              <a:rPr lang="en-US" dirty="0" smtClean="0"/>
              <a:t>(or start state)</a:t>
            </a:r>
          </a:p>
        </p:txBody>
      </p:sp>
      <p:cxnSp>
        <p:nvCxnSpPr>
          <p:cNvPr id="13" name="Straight Arrow Connector 12"/>
          <p:cNvCxnSpPr>
            <a:stCxn id="12" idx="0"/>
          </p:cNvCxnSpPr>
          <p:nvPr/>
        </p:nvCxnSpPr>
        <p:spPr>
          <a:xfrm flipV="1">
            <a:off x="2059577" y="4447929"/>
            <a:ext cx="552994" cy="461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55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/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7995" y="214371"/>
            <a:ext cx="6334236" cy="795143"/>
          </a:xfrm>
        </p:spPr>
        <p:txBody>
          <a:bodyPr/>
          <a:lstStyle/>
          <a:p>
            <a:r>
              <a:rPr lang="en-US" dirty="0" smtClean="0"/>
              <a:t>Example 1 - NFA to DFA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0874" y="2560318"/>
                <a:ext cx="11601158" cy="4072599"/>
              </a:xfrm>
            </p:spPr>
            <p:txBody>
              <a:bodyPr>
                <a:normAutofit/>
              </a:bodyPr>
              <a:lstStyle/>
              <a:p>
                <a:pPr lvl="1">
                  <a:buSzPct val="65000"/>
                  <a:buFont typeface="Courier New" panose="02070309020205020404" pitchFamily="49" charset="0"/>
                  <a:buChar char="o"/>
                </a:pPr>
                <a:r>
                  <a:rPr lang="en-US" dirty="0" smtClean="0"/>
                  <a:t>Using </a:t>
                </a:r>
                <a:r>
                  <a:rPr lang="en-US" dirty="0"/>
                  <a:t>the NFA above we can see that: </a:t>
                </a:r>
                <a:endParaRPr lang="en-US" dirty="0" smtClean="0"/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 smtClean="0"/>
                  <a:t>( { 0 },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) = { 0, 1 }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(</a:t>
                </a:r>
                <a:r>
                  <a:rPr lang="en-US" dirty="0" smtClean="0"/>
                  <a:t> { 0 },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)= { 0, 2 }, </a:t>
                </a:r>
                <a:r>
                  <a:rPr lang="en-US" dirty="0"/>
                  <a:t>i.e., on the input symbol </a:t>
                </a:r>
                <a:r>
                  <a:rPr lang="en-US" i="1" dirty="0"/>
                  <a:t>a</a:t>
                </a:r>
                <a:r>
                  <a:rPr lang="en-US" dirty="0"/>
                  <a:t> from the state </a:t>
                </a:r>
                <a:r>
                  <a:rPr lang="en-US" dirty="0" smtClean="0"/>
                  <a:t>0, </a:t>
                </a:r>
                <a:r>
                  <a:rPr lang="en-US" dirty="0"/>
                  <a:t>the NFA can go to states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{ 0, 1 }, </a:t>
                </a:r>
                <a:r>
                  <a:rPr lang="en-US" dirty="0"/>
                  <a:t>and on input </a:t>
                </a:r>
                <a:r>
                  <a:rPr lang="en-US" dirty="0" smtClean="0"/>
                  <a:t>	    symbol </a:t>
                </a:r>
                <a:r>
                  <a:rPr lang="en-US" i="1" dirty="0"/>
                  <a:t>b</a:t>
                </a:r>
                <a:r>
                  <a:rPr lang="en-US" dirty="0"/>
                  <a:t> from the same state the NFA can go to states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{ 0, 2 }</a:t>
                </a:r>
              </a:p>
              <a:p>
                <a:pPr marL="548640" lvl="2" indent="0">
                  <a:spcBef>
                    <a:spcPts val="1200"/>
                  </a:spcBef>
                  <a:buNone/>
                </a:pPr>
                <a:endParaRPr lang="en-US" dirty="0" smtClean="0"/>
              </a:p>
              <a:p>
                <a:pPr marL="548640" lvl="2" indent="0">
                  <a:spcBef>
                    <a:spcPts val="1200"/>
                  </a:spcBef>
                  <a:buNone/>
                </a:pPr>
                <a:endParaRPr lang="en-US" dirty="0"/>
              </a:p>
              <a:p>
                <a:pPr marL="548640" lvl="2" indent="0">
                  <a:spcBef>
                    <a:spcPts val="1200"/>
                  </a:spcBef>
                  <a:buNone/>
                </a:pPr>
                <a:endParaRPr lang="en-US" dirty="0" smtClean="0"/>
              </a:p>
              <a:p>
                <a:pPr marL="548640" lvl="2" indent="0">
                  <a:spcBef>
                    <a:spcPts val="1200"/>
                  </a:spcBef>
                  <a:buNone/>
                </a:pPr>
                <a:endParaRPr lang="en-US" dirty="0"/>
              </a:p>
              <a:p>
                <a:pPr marL="548640" lvl="2" indent="0">
                  <a:spcBef>
                    <a:spcPts val="1200"/>
                  </a:spcBef>
                  <a:buNone/>
                </a:pPr>
                <a:endParaRPr lang="en-US" dirty="0" smtClean="0"/>
              </a:p>
              <a:p>
                <a:pPr marL="548640" lvl="2" indent="0">
                  <a:spcBef>
                    <a:spcPts val="1200"/>
                  </a:spcBef>
                  <a:buNone/>
                </a:pPr>
                <a:r>
                  <a:rPr lang="en-US" dirty="0" smtClean="0"/>
                  <a:t> 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dirty="0" smtClean="0"/>
                  <a:t>Using the “Table” strategy</a:t>
                </a:r>
              </a:p>
              <a:p>
                <a:pPr lvl="2">
                  <a:spcBef>
                    <a:spcPts val="1200"/>
                  </a:spcBef>
                </a:pPr>
                <a:r>
                  <a:rPr lang="en-US" dirty="0" smtClean="0"/>
                  <a:t>* indicates final state</a:t>
                </a:r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874" y="2560318"/>
                <a:ext cx="11601158" cy="4072599"/>
              </a:xfrm>
              <a:blipFill>
                <a:blip r:embed="rId2"/>
                <a:stretch>
                  <a:fillRect t="-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1102372" y="1119815"/>
            <a:ext cx="4276041" cy="1280962"/>
            <a:chOff x="4162709" y="1872601"/>
            <a:chExt cx="4276041" cy="1280962"/>
          </a:xfrm>
        </p:grpSpPr>
        <p:sp>
          <p:nvSpPr>
            <p:cNvPr id="4" name="Oval 3"/>
            <p:cNvSpPr/>
            <p:nvPr/>
          </p:nvSpPr>
          <p:spPr>
            <a:xfrm>
              <a:off x="4206250" y="2438402"/>
              <a:ext cx="435428" cy="4615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5926193" y="2438402"/>
              <a:ext cx="435428" cy="4615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7428422" y="2438402"/>
              <a:ext cx="435428" cy="4615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6361621" y="2669179"/>
              <a:ext cx="105809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endCxn id="14" idx="6"/>
            </p:cNvCxnSpPr>
            <p:nvPr/>
          </p:nvCxnSpPr>
          <p:spPr>
            <a:xfrm flipH="1" flipV="1">
              <a:off x="4685223" y="2666706"/>
              <a:ext cx="1240972" cy="37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endCxn id="5" idx="4"/>
            </p:cNvCxnSpPr>
            <p:nvPr/>
          </p:nvCxnSpPr>
          <p:spPr>
            <a:xfrm flipV="1">
              <a:off x="6143907" y="2899956"/>
              <a:ext cx="0" cy="1915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4162709" y="2407517"/>
              <a:ext cx="522514" cy="518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30"/>
            <p:cNvSpPr>
              <a:spLocks/>
            </p:cNvSpPr>
            <p:nvPr/>
          </p:nvSpPr>
          <p:spPr bwMode="auto">
            <a:xfrm>
              <a:off x="6143907" y="2093914"/>
              <a:ext cx="204787" cy="344488"/>
            </a:xfrm>
            <a:custGeom>
              <a:avLst/>
              <a:gdLst>
                <a:gd name="T0" fmla="*/ 0 w 320"/>
                <a:gd name="T1" fmla="*/ 1 h 384"/>
                <a:gd name="T2" fmla="*/ 0 w 320"/>
                <a:gd name="T3" fmla="*/ 1 h 384"/>
                <a:gd name="T4" fmla="*/ 0 w 320"/>
                <a:gd name="T5" fmla="*/ 0 h 384"/>
                <a:gd name="T6" fmla="*/ 0 w 320"/>
                <a:gd name="T7" fmla="*/ 1 h 384"/>
                <a:gd name="T8" fmla="*/ 0 w 320"/>
                <a:gd name="T9" fmla="*/ 1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0"/>
                <a:gd name="T16" fmla="*/ 0 h 384"/>
                <a:gd name="T17" fmla="*/ 320 w 320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0" h="384">
                  <a:moveTo>
                    <a:pt x="64" y="384"/>
                  </a:moveTo>
                  <a:cubicBezTo>
                    <a:pt x="32" y="272"/>
                    <a:pt x="0" y="160"/>
                    <a:pt x="16" y="96"/>
                  </a:cubicBezTo>
                  <a:cubicBezTo>
                    <a:pt x="32" y="32"/>
                    <a:pt x="112" y="0"/>
                    <a:pt x="160" y="0"/>
                  </a:cubicBezTo>
                  <a:cubicBezTo>
                    <a:pt x="208" y="0"/>
                    <a:pt x="288" y="32"/>
                    <a:pt x="304" y="96"/>
                  </a:cubicBezTo>
                  <a:cubicBezTo>
                    <a:pt x="320" y="160"/>
                    <a:pt x="288" y="272"/>
                    <a:pt x="256" y="384"/>
                  </a:cubicBezTo>
                </a:path>
              </a:pathLst>
            </a:custGeom>
            <a:ln>
              <a:tailEnd type="triangl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30"/>
            <p:cNvSpPr>
              <a:spLocks/>
            </p:cNvSpPr>
            <p:nvPr/>
          </p:nvSpPr>
          <p:spPr bwMode="auto">
            <a:xfrm>
              <a:off x="7602591" y="2085205"/>
              <a:ext cx="204787" cy="344488"/>
            </a:xfrm>
            <a:custGeom>
              <a:avLst/>
              <a:gdLst>
                <a:gd name="T0" fmla="*/ 0 w 320"/>
                <a:gd name="T1" fmla="*/ 1 h 384"/>
                <a:gd name="T2" fmla="*/ 0 w 320"/>
                <a:gd name="T3" fmla="*/ 1 h 384"/>
                <a:gd name="T4" fmla="*/ 0 w 320"/>
                <a:gd name="T5" fmla="*/ 0 h 384"/>
                <a:gd name="T6" fmla="*/ 0 w 320"/>
                <a:gd name="T7" fmla="*/ 1 h 384"/>
                <a:gd name="T8" fmla="*/ 0 w 320"/>
                <a:gd name="T9" fmla="*/ 1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0"/>
                <a:gd name="T16" fmla="*/ 0 h 384"/>
                <a:gd name="T17" fmla="*/ 320 w 320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0" h="384">
                  <a:moveTo>
                    <a:pt x="64" y="384"/>
                  </a:moveTo>
                  <a:cubicBezTo>
                    <a:pt x="32" y="272"/>
                    <a:pt x="0" y="160"/>
                    <a:pt x="16" y="96"/>
                  </a:cubicBezTo>
                  <a:cubicBezTo>
                    <a:pt x="32" y="32"/>
                    <a:pt x="112" y="0"/>
                    <a:pt x="160" y="0"/>
                  </a:cubicBezTo>
                  <a:cubicBezTo>
                    <a:pt x="208" y="0"/>
                    <a:pt x="288" y="32"/>
                    <a:pt x="304" y="96"/>
                  </a:cubicBezTo>
                  <a:cubicBezTo>
                    <a:pt x="320" y="160"/>
                    <a:pt x="288" y="272"/>
                    <a:pt x="256" y="384"/>
                  </a:cubicBezTo>
                </a:path>
              </a:pathLst>
            </a:custGeom>
            <a:ln>
              <a:tailEnd type="triangl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Arc 17"/>
            <p:cNvSpPr/>
            <p:nvPr/>
          </p:nvSpPr>
          <p:spPr>
            <a:xfrm>
              <a:off x="6143907" y="2473237"/>
              <a:ext cx="1384663" cy="222068"/>
            </a:xfrm>
            <a:prstGeom prst="arc">
              <a:avLst>
                <a:gd name="adj1" fmla="val 11722593"/>
                <a:gd name="adj2" fmla="val 0"/>
              </a:avLst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/>
            <p:cNvSpPr/>
            <p:nvPr/>
          </p:nvSpPr>
          <p:spPr>
            <a:xfrm rot="10635816">
              <a:off x="4672313" y="2617197"/>
              <a:ext cx="1384663" cy="222068"/>
            </a:xfrm>
            <a:prstGeom prst="arc">
              <a:avLst>
                <a:gd name="adj1" fmla="val 11722593"/>
                <a:gd name="adj2" fmla="val 0"/>
              </a:avLst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077107" y="2257449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b</a:t>
              </a:r>
              <a:endParaRPr lang="en-US" i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898583" y="2784231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a</a:t>
              </a:r>
              <a:r>
                <a:rPr lang="en-US" dirty="0" smtClean="0"/>
                <a:t>, </a:t>
              </a:r>
              <a:r>
                <a:rPr lang="en-US" i="1" dirty="0" smtClean="0"/>
                <a:t>b</a:t>
              </a:r>
              <a:endParaRPr lang="en-US" i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599624" y="1872601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a</a:t>
              </a:r>
              <a:r>
                <a:rPr lang="en-US" dirty="0" smtClean="0"/>
                <a:t>, </a:t>
              </a:r>
              <a:r>
                <a:rPr lang="en-US" i="1" dirty="0" smtClean="0"/>
                <a:t>b</a:t>
              </a:r>
              <a:endParaRPr lang="en-US" i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857944" y="2159591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a</a:t>
              </a:r>
              <a:endParaRPr lang="en-US" i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636033" y="2695305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a</a:t>
              </a:r>
              <a:endParaRPr lang="en-US" i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807378" y="1929665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b</a:t>
              </a:r>
              <a:endParaRPr lang="en-US" i="1" dirty="0"/>
            </a:p>
          </p:txBody>
        </p:sp>
      </p:grp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144855"/>
              </p:ext>
            </p:extLst>
          </p:nvPr>
        </p:nvGraphicFramePr>
        <p:xfrm>
          <a:off x="6480184" y="4465703"/>
          <a:ext cx="4064001" cy="210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65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States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smtClean="0"/>
                        <a:t>a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smtClean="0"/>
                        <a:t>b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sym typeface="Symbol"/>
                        </a:rPr>
                        <a:t>          </a:t>
                      </a:r>
                      <a:r>
                        <a:rPr lang="en-US" sz="1100" baseline="0" dirty="0" smtClean="0">
                          <a:sym typeface="Symbol"/>
                        </a:rPr>
                        <a:t> </a:t>
                      </a:r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{ 0</a:t>
                      </a:r>
                      <a:r>
                        <a:rPr lang="en-US" sz="1100" baseline="0" dirty="0" smtClean="0"/>
                        <a:t> , 1 }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{ 0, 2 }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 { 0 }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{ 1 }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  2 *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{ 0 }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{ 0 }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sym typeface="Symbol"/>
                        </a:rPr>
                        <a:t>       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 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 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 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36" name="Straight Connector 35"/>
          <p:cNvCxnSpPr>
            <a:endCxn id="15" idx="3"/>
          </p:cNvCxnSpPr>
          <p:nvPr/>
        </p:nvCxnSpPr>
        <p:spPr>
          <a:xfrm>
            <a:off x="6480184" y="5519308"/>
            <a:ext cx="406400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50</a:t>
            </a:fld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684412" y="4754880"/>
            <a:ext cx="1149315" cy="696350"/>
            <a:chOff x="10684412" y="4754880"/>
            <a:chExt cx="1149315" cy="696350"/>
          </a:xfrm>
        </p:grpSpPr>
        <p:sp>
          <p:nvSpPr>
            <p:cNvPr id="50" name="Right Brace 49"/>
            <p:cNvSpPr/>
            <p:nvPr/>
          </p:nvSpPr>
          <p:spPr>
            <a:xfrm>
              <a:off x="10684412" y="4754880"/>
              <a:ext cx="182880" cy="696350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0957397" y="4935098"/>
              <a:ext cx="8763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ym typeface="Symbol"/>
                </a:rPr>
                <a:t> (NFA)</a:t>
              </a:r>
              <a:endParaRPr lang="en-US" sz="1600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0689530" y="5519308"/>
            <a:ext cx="1201158" cy="1043270"/>
            <a:chOff x="10689530" y="5519308"/>
            <a:chExt cx="1201158" cy="1043270"/>
          </a:xfrm>
        </p:grpSpPr>
        <p:sp>
          <p:nvSpPr>
            <p:cNvPr id="51" name="Right Brace 50"/>
            <p:cNvSpPr/>
            <p:nvPr/>
          </p:nvSpPr>
          <p:spPr>
            <a:xfrm>
              <a:off x="10689530" y="5519308"/>
              <a:ext cx="182880" cy="1043270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0969858" y="5871666"/>
              <a:ext cx="9208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ym typeface="Symbol"/>
                </a:rPr>
                <a:t>’ (DFA)</a:t>
              </a:r>
              <a:endParaRPr lang="en-US" sz="1600" dirty="0"/>
            </a:p>
          </p:txBody>
        </p:sp>
      </p:grpSp>
      <p:sp>
        <p:nvSpPr>
          <p:cNvPr id="54" name="Right Arrow 53"/>
          <p:cNvSpPr/>
          <p:nvPr/>
        </p:nvSpPr>
        <p:spPr>
          <a:xfrm flipV="1">
            <a:off x="6149091" y="4884695"/>
            <a:ext cx="282712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Arrow 61"/>
          <p:cNvSpPr/>
          <p:nvPr/>
        </p:nvSpPr>
        <p:spPr>
          <a:xfrm flipV="1">
            <a:off x="6157200" y="5658132"/>
            <a:ext cx="269879" cy="457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704714" y="5527327"/>
            <a:ext cx="638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ym typeface="Symbol"/>
              </a:rPr>
              <a:t> </a:t>
            </a:r>
            <a:r>
              <a:rPr lang="en-US" sz="1200" dirty="0"/>
              <a:t>{ 0 </a:t>
            </a:r>
            <a:r>
              <a:rPr lang="en-US" sz="1200" dirty="0" smtClean="0"/>
              <a:t>}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8211204" y="5527327"/>
            <a:ext cx="601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{ 0, 1 </a:t>
            </a:r>
            <a:r>
              <a:rPr lang="en-US" sz="1200" dirty="0" smtClean="0"/>
              <a:t>}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9561036" y="5526606"/>
            <a:ext cx="601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{ 0, 2 </a:t>
            </a:r>
            <a:r>
              <a:rPr lang="en-US" sz="1200" dirty="0" smtClean="0"/>
              <a:t>}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775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62" grpId="0" animBg="1"/>
      <p:bldP spid="8" grpId="0"/>
      <p:bldP spid="10" grpId="0"/>
      <p:bldP spid="1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7995" y="214371"/>
            <a:ext cx="6334236" cy="795143"/>
          </a:xfrm>
        </p:spPr>
        <p:txBody>
          <a:bodyPr/>
          <a:lstStyle/>
          <a:p>
            <a:r>
              <a:rPr lang="en-US" dirty="0" smtClean="0"/>
              <a:t>Example 1 - NFA to DFA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0874" y="2560318"/>
                <a:ext cx="11601158" cy="4072599"/>
              </a:xfrm>
            </p:spPr>
            <p:txBody>
              <a:bodyPr>
                <a:normAutofit/>
              </a:bodyPr>
              <a:lstStyle/>
              <a:p>
                <a:pPr lvl="1">
                  <a:buSzPct val="65000"/>
                  <a:buFont typeface="Courier New" panose="02070309020205020404" pitchFamily="49" charset="0"/>
                  <a:buChar char="o"/>
                </a:pPr>
                <a:r>
                  <a:rPr lang="en-US" dirty="0" smtClean="0"/>
                  <a:t>Using </a:t>
                </a:r>
                <a:r>
                  <a:rPr lang="en-US" dirty="0"/>
                  <a:t>the NFA above we can see that: </a:t>
                </a:r>
                <a:endParaRPr lang="en-US" dirty="0" smtClean="0"/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 smtClean="0"/>
                  <a:t>( { 0 },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) = { 0, 1 }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(</a:t>
                </a:r>
                <a:r>
                  <a:rPr lang="en-US" dirty="0" smtClean="0"/>
                  <a:t> { 0 },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)= { 0, 2 }, </a:t>
                </a:r>
                <a:r>
                  <a:rPr lang="en-US" dirty="0"/>
                  <a:t>i.e., on the input symbol </a:t>
                </a:r>
                <a:r>
                  <a:rPr lang="en-US" i="1" dirty="0"/>
                  <a:t>a</a:t>
                </a:r>
                <a:r>
                  <a:rPr lang="en-US" dirty="0"/>
                  <a:t> from the state </a:t>
                </a:r>
                <a:r>
                  <a:rPr lang="en-US" dirty="0" smtClean="0"/>
                  <a:t>0, </a:t>
                </a:r>
                <a:r>
                  <a:rPr lang="en-US" dirty="0"/>
                  <a:t>the NFA can go to states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{ 0, 1 }, </a:t>
                </a:r>
                <a:r>
                  <a:rPr lang="en-US" dirty="0"/>
                  <a:t>and on input </a:t>
                </a:r>
                <a:r>
                  <a:rPr lang="en-US" dirty="0" smtClean="0"/>
                  <a:t>	    symbol </a:t>
                </a:r>
                <a:r>
                  <a:rPr lang="en-US" i="1" dirty="0"/>
                  <a:t>b</a:t>
                </a:r>
                <a:r>
                  <a:rPr lang="en-US" dirty="0"/>
                  <a:t> from the same state the NFA can go to states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{ 0, 2 }</a:t>
                </a:r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 smtClean="0"/>
                  <a:t>( { 0, 1 },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{</a:t>
                </a:r>
                <a:r>
                  <a:rPr lang="en-US" dirty="0" smtClean="0"/>
                  <a:t> 0 },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) </a:t>
                </a:r>
                <a:r>
                  <a:rPr lang="en-US" dirty="0"/>
                  <a:t>∪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( { 1 },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) </a:t>
                </a:r>
                <a:r>
                  <a:rPr lang="en-US" dirty="0"/>
                  <a:t>= </a:t>
                </a:r>
                <a:r>
                  <a:rPr lang="en-US" dirty="0" smtClean="0"/>
                  <a:t>{ 0, 1 } ∪ { 0 } </a:t>
                </a:r>
                <a:r>
                  <a:rPr lang="en-US" dirty="0"/>
                  <a:t>=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{ 0, 1 }  </a:t>
                </a:r>
                <a:r>
                  <a:rPr lang="en-US" dirty="0" smtClean="0"/>
                  <a:t>and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 smtClean="0"/>
                  <a:t>( { 0, 1 },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( { 0 },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) ∪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( { 1 },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) </a:t>
                </a:r>
                <a:r>
                  <a:rPr lang="en-US" dirty="0"/>
                  <a:t>= </a:t>
                </a:r>
                <a:r>
                  <a:rPr lang="en-US" dirty="0" smtClean="0"/>
                  <a:t>{ 0, 2 } ∪ { 1 } </a:t>
                </a:r>
                <a:r>
                  <a:rPr lang="en-US" dirty="0"/>
                  <a:t>=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{ 0, 1, 2 } </a:t>
                </a:r>
              </a:p>
              <a:p>
                <a:pPr lvl="1">
                  <a:spcBef>
                    <a:spcPts val="1800"/>
                  </a:spcBef>
                </a:pPr>
                <a:endParaRPr lang="en-US" dirty="0" smtClean="0"/>
              </a:p>
              <a:p>
                <a:pPr lvl="1">
                  <a:spcBef>
                    <a:spcPts val="1800"/>
                  </a:spcBef>
                </a:pPr>
                <a:endParaRPr lang="en-US" dirty="0"/>
              </a:p>
              <a:p>
                <a:pPr lvl="1">
                  <a:spcBef>
                    <a:spcPts val="1800"/>
                  </a:spcBef>
                </a:pPr>
                <a:endParaRPr lang="en-US" dirty="0" smtClean="0"/>
              </a:p>
              <a:p>
                <a:pPr lvl="1">
                  <a:spcBef>
                    <a:spcPts val="1800"/>
                  </a:spcBef>
                </a:pPr>
                <a:endParaRPr lang="en-US" dirty="0"/>
              </a:p>
              <a:p>
                <a:pPr lvl="1">
                  <a:spcBef>
                    <a:spcPts val="1800"/>
                  </a:spcBef>
                </a:pPr>
                <a:r>
                  <a:rPr lang="en-US" dirty="0" smtClean="0"/>
                  <a:t>Using the “Table” strategy</a:t>
                </a:r>
              </a:p>
              <a:p>
                <a:pPr lvl="2">
                  <a:spcBef>
                    <a:spcPts val="1200"/>
                  </a:spcBef>
                </a:pPr>
                <a:r>
                  <a:rPr lang="en-US" dirty="0" smtClean="0"/>
                  <a:t>* indicates final state</a:t>
                </a:r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874" y="2560318"/>
                <a:ext cx="11601158" cy="4072599"/>
              </a:xfrm>
              <a:blipFill>
                <a:blip r:embed="rId2"/>
                <a:stretch>
                  <a:fillRect t="-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1102372" y="1119815"/>
            <a:ext cx="4276041" cy="1280962"/>
            <a:chOff x="4162709" y="1872601"/>
            <a:chExt cx="4276041" cy="1280962"/>
          </a:xfrm>
        </p:grpSpPr>
        <p:sp>
          <p:nvSpPr>
            <p:cNvPr id="4" name="Oval 3"/>
            <p:cNvSpPr/>
            <p:nvPr/>
          </p:nvSpPr>
          <p:spPr>
            <a:xfrm>
              <a:off x="4206250" y="2438402"/>
              <a:ext cx="435428" cy="4615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5926193" y="2438402"/>
              <a:ext cx="435428" cy="4615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7428422" y="2438402"/>
              <a:ext cx="435428" cy="4615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6361621" y="2669179"/>
              <a:ext cx="105809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endCxn id="14" idx="6"/>
            </p:cNvCxnSpPr>
            <p:nvPr/>
          </p:nvCxnSpPr>
          <p:spPr>
            <a:xfrm flipH="1" flipV="1">
              <a:off x="4685223" y="2666706"/>
              <a:ext cx="1240972" cy="37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endCxn id="5" idx="4"/>
            </p:cNvCxnSpPr>
            <p:nvPr/>
          </p:nvCxnSpPr>
          <p:spPr>
            <a:xfrm flipV="1">
              <a:off x="6143907" y="2899956"/>
              <a:ext cx="0" cy="1915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4162709" y="2407517"/>
              <a:ext cx="522514" cy="518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30"/>
            <p:cNvSpPr>
              <a:spLocks/>
            </p:cNvSpPr>
            <p:nvPr/>
          </p:nvSpPr>
          <p:spPr bwMode="auto">
            <a:xfrm>
              <a:off x="6143907" y="2093914"/>
              <a:ext cx="204787" cy="344488"/>
            </a:xfrm>
            <a:custGeom>
              <a:avLst/>
              <a:gdLst>
                <a:gd name="T0" fmla="*/ 0 w 320"/>
                <a:gd name="T1" fmla="*/ 1 h 384"/>
                <a:gd name="T2" fmla="*/ 0 w 320"/>
                <a:gd name="T3" fmla="*/ 1 h 384"/>
                <a:gd name="T4" fmla="*/ 0 w 320"/>
                <a:gd name="T5" fmla="*/ 0 h 384"/>
                <a:gd name="T6" fmla="*/ 0 w 320"/>
                <a:gd name="T7" fmla="*/ 1 h 384"/>
                <a:gd name="T8" fmla="*/ 0 w 320"/>
                <a:gd name="T9" fmla="*/ 1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0"/>
                <a:gd name="T16" fmla="*/ 0 h 384"/>
                <a:gd name="T17" fmla="*/ 320 w 320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0" h="384">
                  <a:moveTo>
                    <a:pt x="64" y="384"/>
                  </a:moveTo>
                  <a:cubicBezTo>
                    <a:pt x="32" y="272"/>
                    <a:pt x="0" y="160"/>
                    <a:pt x="16" y="96"/>
                  </a:cubicBezTo>
                  <a:cubicBezTo>
                    <a:pt x="32" y="32"/>
                    <a:pt x="112" y="0"/>
                    <a:pt x="160" y="0"/>
                  </a:cubicBezTo>
                  <a:cubicBezTo>
                    <a:pt x="208" y="0"/>
                    <a:pt x="288" y="32"/>
                    <a:pt x="304" y="96"/>
                  </a:cubicBezTo>
                  <a:cubicBezTo>
                    <a:pt x="320" y="160"/>
                    <a:pt x="288" y="272"/>
                    <a:pt x="256" y="384"/>
                  </a:cubicBezTo>
                </a:path>
              </a:pathLst>
            </a:custGeom>
            <a:ln>
              <a:tailEnd type="triangl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30"/>
            <p:cNvSpPr>
              <a:spLocks/>
            </p:cNvSpPr>
            <p:nvPr/>
          </p:nvSpPr>
          <p:spPr bwMode="auto">
            <a:xfrm>
              <a:off x="7602591" y="2085205"/>
              <a:ext cx="204787" cy="344488"/>
            </a:xfrm>
            <a:custGeom>
              <a:avLst/>
              <a:gdLst>
                <a:gd name="T0" fmla="*/ 0 w 320"/>
                <a:gd name="T1" fmla="*/ 1 h 384"/>
                <a:gd name="T2" fmla="*/ 0 w 320"/>
                <a:gd name="T3" fmla="*/ 1 h 384"/>
                <a:gd name="T4" fmla="*/ 0 w 320"/>
                <a:gd name="T5" fmla="*/ 0 h 384"/>
                <a:gd name="T6" fmla="*/ 0 w 320"/>
                <a:gd name="T7" fmla="*/ 1 h 384"/>
                <a:gd name="T8" fmla="*/ 0 w 320"/>
                <a:gd name="T9" fmla="*/ 1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0"/>
                <a:gd name="T16" fmla="*/ 0 h 384"/>
                <a:gd name="T17" fmla="*/ 320 w 320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0" h="384">
                  <a:moveTo>
                    <a:pt x="64" y="384"/>
                  </a:moveTo>
                  <a:cubicBezTo>
                    <a:pt x="32" y="272"/>
                    <a:pt x="0" y="160"/>
                    <a:pt x="16" y="96"/>
                  </a:cubicBezTo>
                  <a:cubicBezTo>
                    <a:pt x="32" y="32"/>
                    <a:pt x="112" y="0"/>
                    <a:pt x="160" y="0"/>
                  </a:cubicBezTo>
                  <a:cubicBezTo>
                    <a:pt x="208" y="0"/>
                    <a:pt x="288" y="32"/>
                    <a:pt x="304" y="96"/>
                  </a:cubicBezTo>
                  <a:cubicBezTo>
                    <a:pt x="320" y="160"/>
                    <a:pt x="288" y="272"/>
                    <a:pt x="256" y="384"/>
                  </a:cubicBezTo>
                </a:path>
              </a:pathLst>
            </a:custGeom>
            <a:ln>
              <a:tailEnd type="triangl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Arc 17"/>
            <p:cNvSpPr/>
            <p:nvPr/>
          </p:nvSpPr>
          <p:spPr>
            <a:xfrm>
              <a:off x="6143907" y="2473237"/>
              <a:ext cx="1384663" cy="222068"/>
            </a:xfrm>
            <a:prstGeom prst="arc">
              <a:avLst>
                <a:gd name="adj1" fmla="val 11722593"/>
                <a:gd name="adj2" fmla="val 0"/>
              </a:avLst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/>
            <p:cNvSpPr/>
            <p:nvPr/>
          </p:nvSpPr>
          <p:spPr>
            <a:xfrm rot="10635816">
              <a:off x="4672313" y="2617197"/>
              <a:ext cx="1384663" cy="222068"/>
            </a:xfrm>
            <a:prstGeom prst="arc">
              <a:avLst>
                <a:gd name="adj1" fmla="val 11722593"/>
                <a:gd name="adj2" fmla="val 0"/>
              </a:avLst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077107" y="2257449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b</a:t>
              </a:r>
              <a:endParaRPr lang="en-US" i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898583" y="2784231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a</a:t>
              </a:r>
              <a:r>
                <a:rPr lang="en-US" dirty="0" smtClean="0"/>
                <a:t>, </a:t>
              </a:r>
              <a:r>
                <a:rPr lang="en-US" i="1" dirty="0" smtClean="0"/>
                <a:t>b</a:t>
              </a:r>
              <a:endParaRPr lang="en-US" i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599624" y="1872601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a</a:t>
              </a:r>
              <a:r>
                <a:rPr lang="en-US" dirty="0" smtClean="0"/>
                <a:t>, </a:t>
              </a:r>
              <a:r>
                <a:rPr lang="en-US" i="1" dirty="0" smtClean="0"/>
                <a:t>b</a:t>
              </a:r>
              <a:endParaRPr lang="en-US" i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857944" y="2159591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a</a:t>
              </a:r>
              <a:endParaRPr lang="en-US" i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636033" y="2695305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a</a:t>
              </a:r>
              <a:endParaRPr lang="en-US" i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807378" y="1929665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b</a:t>
              </a:r>
              <a:endParaRPr lang="en-US" i="1" dirty="0"/>
            </a:p>
          </p:txBody>
        </p:sp>
      </p:grp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969874"/>
              </p:ext>
            </p:extLst>
          </p:nvPr>
        </p:nvGraphicFramePr>
        <p:xfrm>
          <a:off x="6480184" y="4465703"/>
          <a:ext cx="4064001" cy="210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65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States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smtClean="0"/>
                        <a:t>a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smtClean="0"/>
                        <a:t>b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sym typeface="Symbol"/>
                        </a:rPr>
                        <a:t>          </a:t>
                      </a:r>
                      <a:r>
                        <a:rPr lang="en-US" sz="1100" baseline="0" dirty="0" smtClean="0">
                          <a:sym typeface="Symbol"/>
                        </a:rPr>
                        <a:t> </a:t>
                      </a:r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{ 0</a:t>
                      </a:r>
                      <a:r>
                        <a:rPr lang="en-US" sz="1100" baseline="0" dirty="0" smtClean="0"/>
                        <a:t> , 1 }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{ 0, 2 }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 { 0 }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{ 1 }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  2 *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{ 0 }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{ 0 }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sym typeface="Symbol"/>
                        </a:rPr>
                        <a:t>         </a:t>
                      </a:r>
                      <a:r>
                        <a:rPr lang="en-US" sz="1100" dirty="0" smtClean="0"/>
                        <a:t>{ 0 }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{ 0, 1 }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{ 0, 2 }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 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 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36" name="Straight Connector 35"/>
          <p:cNvCxnSpPr>
            <a:endCxn id="15" idx="3"/>
          </p:cNvCxnSpPr>
          <p:nvPr/>
        </p:nvCxnSpPr>
        <p:spPr>
          <a:xfrm>
            <a:off x="6480184" y="5519308"/>
            <a:ext cx="406400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51</a:t>
            </a:fld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684412" y="4754880"/>
            <a:ext cx="1149315" cy="696350"/>
            <a:chOff x="10684412" y="4754880"/>
            <a:chExt cx="1149315" cy="696350"/>
          </a:xfrm>
        </p:grpSpPr>
        <p:sp>
          <p:nvSpPr>
            <p:cNvPr id="50" name="Right Brace 49"/>
            <p:cNvSpPr/>
            <p:nvPr/>
          </p:nvSpPr>
          <p:spPr>
            <a:xfrm>
              <a:off x="10684412" y="4754880"/>
              <a:ext cx="182880" cy="696350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0957397" y="4935098"/>
              <a:ext cx="8763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ym typeface="Symbol"/>
                </a:rPr>
                <a:t> (NFA)</a:t>
              </a:r>
              <a:endParaRPr lang="en-US" sz="1600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0689530" y="5519308"/>
            <a:ext cx="1201158" cy="1043270"/>
            <a:chOff x="10689530" y="5519308"/>
            <a:chExt cx="1201158" cy="1043270"/>
          </a:xfrm>
        </p:grpSpPr>
        <p:sp>
          <p:nvSpPr>
            <p:cNvPr id="51" name="Right Brace 50"/>
            <p:cNvSpPr/>
            <p:nvPr/>
          </p:nvSpPr>
          <p:spPr>
            <a:xfrm>
              <a:off x="10689530" y="5519308"/>
              <a:ext cx="182880" cy="1043270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0969858" y="5871666"/>
              <a:ext cx="9208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ym typeface="Symbol"/>
                </a:rPr>
                <a:t>’ (DFA)</a:t>
              </a:r>
              <a:endParaRPr lang="en-US" sz="1600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6142801" y="4884695"/>
            <a:ext cx="275878" cy="311459"/>
            <a:chOff x="6142801" y="4884695"/>
            <a:chExt cx="275878" cy="311459"/>
          </a:xfrm>
        </p:grpSpPr>
        <p:sp>
          <p:nvSpPr>
            <p:cNvPr id="54" name="Right Arrow 53"/>
            <p:cNvSpPr/>
            <p:nvPr/>
          </p:nvSpPr>
          <p:spPr>
            <a:xfrm flipV="1">
              <a:off x="6148800" y="4884695"/>
              <a:ext cx="269879" cy="45719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ight Arrow 60"/>
            <p:cNvSpPr/>
            <p:nvPr/>
          </p:nvSpPr>
          <p:spPr>
            <a:xfrm flipV="1">
              <a:off x="6142801" y="5150435"/>
              <a:ext cx="268678" cy="45719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Right Arrow 61"/>
          <p:cNvSpPr/>
          <p:nvPr/>
        </p:nvSpPr>
        <p:spPr>
          <a:xfrm flipV="1">
            <a:off x="6157200" y="5921599"/>
            <a:ext cx="269879" cy="457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Arrow 59"/>
          <p:cNvSpPr/>
          <p:nvPr/>
        </p:nvSpPr>
        <p:spPr>
          <a:xfrm rot="5400000" flipV="1">
            <a:off x="8397719" y="4188968"/>
            <a:ext cx="269879" cy="788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ight Arrow 62"/>
          <p:cNvSpPr/>
          <p:nvPr/>
        </p:nvSpPr>
        <p:spPr>
          <a:xfrm rot="5400000" flipV="1">
            <a:off x="9696995" y="4178639"/>
            <a:ext cx="269879" cy="788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8198030" y="5789780"/>
            <a:ext cx="601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{ 0, 1 </a:t>
            </a:r>
            <a:r>
              <a:rPr lang="en-US" sz="1200" dirty="0" smtClean="0"/>
              <a:t>}</a:t>
            </a:r>
            <a:endParaRPr lang="en-US" sz="1200" dirty="0"/>
          </a:p>
        </p:txBody>
      </p:sp>
      <p:sp>
        <p:nvSpPr>
          <p:cNvPr id="57" name="TextBox 56"/>
          <p:cNvSpPr txBox="1"/>
          <p:nvPr/>
        </p:nvSpPr>
        <p:spPr>
          <a:xfrm>
            <a:off x="9499872" y="5789780"/>
            <a:ext cx="756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{ 0, 1, 2 </a:t>
            </a:r>
            <a:r>
              <a:rPr lang="en-US" sz="1200" dirty="0" smtClean="0"/>
              <a:t>}</a:t>
            </a:r>
            <a:endParaRPr lang="en-US" sz="1200" dirty="0"/>
          </a:p>
        </p:txBody>
      </p:sp>
      <p:sp>
        <p:nvSpPr>
          <p:cNvPr id="64" name="TextBox 63"/>
          <p:cNvSpPr txBox="1"/>
          <p:nvPr/>
        </p:nvSpPr>
        <p:spPr>
          <a:xfrm>
            <a:off x="6820427" y="5798597"/>
            <a:ext cx="601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{ 0, 1 </a:t>
            </a:r>
            <a:r>
              <a:rPr lang="en-US" sz="1200" dirty="0" smtClean="0"/>
              <a:t>}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7667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0" grpId="0" animBg="1"/>
      <p:bldP spid="63" grpId="0" animBg="1"/>
      <p:bldP spid="56" grpId="0"/>
      <p:bldP spid="57" grpId="0"/>
      <p:bldP spid="6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7995" y="214371"/>
            <a:ext cx="6334236" cy="795143"/>
          </a:xfrm>
        </p:spPr>
        <p:txBody>
          <a:bodyPr/>
          <a:lstStyle/>
          <a:p>
            <a:r>
              <a:rPr lang="en-US" dirty="0" smtClean="0"/>
              <a:t>Example 1 - NFA to DFA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0874" y="2560318"/>
                <a:ext cx="11601158" cy="4072599"/>
              </a:xfrm>
            </p:spPr>
            <p:txBody>
              <a:bodyPr>
                <a:normAutofit/>
              </a:bodyPr>
              <a:lstStyle/>
              <a:p>
                <a:pPr lvl="1">
                  <a:buSzPct val="65000"/>
                  <a:buFont typeface="Courier New" panose="02070309020205020404" pitchFamily="49" charset="0"/>
                  <a:buChar char="o"/>
                </a:pPr>
                <a:r>
                  <a:rPr lang="en-US" dirty="0" smtClean="0"/>
                  <a:t>Using </a:t>
                </a:r>
                <a:r>
                  <a:rPr lang="en-US" dirty="0"/>
                  <a:t>the NFA above we can see that: </a:t>
                </a:r>
                <a:endParaRPr lang="en-US" dirty="0" smtClean="0"/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 smtClean="0"/>
                  <a:t>( { 0 },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) = { 0, 1 }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(</a:t>
                </a:r>
                <a:r>
                  <a:rPr lang="en-US" dirty="0" smtClean="0"/>
                  <a:t> { 0 },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)= { 0, 2 }, </a:t>
                </a:r>
                <a:r>
                  <a:rPr lang="en-US" dirty="0"/>
                  <a:t>i.e., on the input symbol </a:t>
                </a:r>
                <a:r>
                  <a:rPr lang="en-US" i="1" dirty="0"/>
                  <a:t>a</a:t>
                </a:r>
                <a:r>
                  <a:rPr lang="en-US" dirty="0"/>
                  <a:t> from the state </a:t>
                </a:r>
                <a:r>
                  <a:rPr lang="en-US" dirty="0" smtClean="0"/>
                  <a:t>0, </a:t>
                </a:r>
                <a:r>
                  <a:rPr lang="en-US" dirty="0"/>
                  <a:t>the NFA can go to states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{ 0, 1 }, </a:t>
                </a:r>
                <a:r>
                  <a:rPr lang="en-US" dirty="0"/>
                  <a:t>and on input </a:t>
                </a:r>
                <a:r>
                  <a:rPr lang="en-US" dirty="0" smtClean="0"/>
                  <a:t>	    symbol </a:t>
                </a:r>
                <a:r>
                  <a:rPr lang="en-US" i="1" dirty="0"/>
                  <a:t>b</a:t>
                </a:r>
                <a:r>
                  <a:rPr lang="en-US" dirty="0"/>
                  <a:t> from the same state the NFA can go to states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{ 0, 2 }</a:t>
                </a:r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 smtClean="0"/>
                  <a:t>( { 0, 1 },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{</a:t>
                </a:r>
                <a:r>
                  <a:rPr lang="en-US" dirty="0" smtClean="0"/>
                  <a:t> 0 },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) </a:t>
                </a:r>
                <a:r>
                  <a:rPr lang="en-US" dirty="0"/>
                  <a:t>∪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( { 1 },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) </a:t>
                </a:r>
                <a:r>
                  <a:rPr lang="en-US" dirty="0"/>
                  <a:t>= </a:t>
                </a:r>
                <a:r>
                  <a:rPr lang="en-US" dirty="0" smtClean="0"/>
                  <a:t>{ 0, 1 } ∪ { 0 } </a:t>
                </a:r>
                <a:r>
                  <a:rPr lang="en-US" dirty="0"/>
                  <a:t>=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{ 0, 1 }  </a:t>
                </a:r>
                <a:r>
                  <a:rPr lang="en-US" dirty="0" smtClean="0"/>
                  <a:t>and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 smtClean="0"/>
                  <a:t>( { 0, 1 },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( { 0 },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) ∪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( { 1 },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) </a:t>
                </a:r>
                <a:r>
                  <a:rPr lang="en-US" dirty="0"/>
                  <a:t>= </a:t>
                </a:r>
                <a:r>
                  <a:rPr lang="en-US" dirty="0" smtClean="0"/>
                  <a:t>{ 0, 2 } ∪ { 1 } </a:t>
                </a:r>
                <a:r>
                  <a:rPr lang="en-US" dirty="0"/>
                  <a:t>=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{ 0, 1, 2 } </a:t>
                </a:r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 smtClean="0"/>
                  <a:t>( { 0, 2 },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)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( { 0 },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) ∪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( { 2 },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) </a:t>
                </a:r>
                <a:r>
                  <a:rPr lang="en-US" dirty="0"/>
                  <a:t>= </a:t>
                </a:r>
                <a:r>
                  <a:rPr lang="en-US" dirty="0" smtClean="0"/>
                  <a:t>{ 0, 1 } ∪ { 0 } </a:t>
                </a:r>
                <a:r>
                  <a:rPr lang="en-US" dirty="0"/>
                  <a:t>=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{ 0, 1 }  </a:t>
                </a:r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</m:t>
                    </m:r>
                  </m:oMath>
                </a14:m>
                <a:r>
                  <a:rPr lang="en-US" dirty="0" smtClean="0"/>
                  <a:t>{ 0, 2 },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)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( { 0 },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) ∪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( { 2 },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) </a:t>
                </a:r>
                <a:r>
                  <a:rPr lang="en-US" dirty="0"/>
                  <a:t>= </a:t>
                </a:r>
                <a:r>
                  <a:rPr lang="en-US" dirty="0" smtClean="0"/>
                  <a:t>{ 0, 2 } ∪ { 0 } </a:t>
                </a:r>
                <a:r>
                  <a:rPr lang="en-US" dirty="0"/>
                  <a:t>=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{ 0, 2 }</a:t>
                </a:r>
              </a:p>
              <a:p>
                <a:pPr lvl="2">
                  <a:spcBef>
                    <a:spcPts val="1200"/>
                  </a:spcBef>
                </a:pPr>
                <a:endParaRPr lang="en-US" dirty="0" smtClean="0"/>
              </a:p>
              <a:p>
                <a:pPr lvl="2">
                  <a:spcBef>
                    <a:spcPts val="1200"/>
                  </a:spcBef>
                </a:pPr>
                <a:endParaRPr lang="en-US" dirty="0"/>
              </a:p>
              <a:p>
                <a:pPr lvl="2">
                  <a:spcBef>
                    <a:spcPts val="1200"/>
                  </a:spcBef>
                </a:pPr>
                <a:endParaRPr lang="en-US" dirty="0" smtClean="0"/>
              </a:p>
              <a:p>
                <a:pPr lvl="2">
                  <a:spcBef>
                    <a:spcPts val="1200"/>
                  </a:spcBef>
                </a:pPr>
                <a:endParaRPr lang="en-US" dirty="0" smtClean="0"/>
              </a:p>
              <a:p>
                <a:pPr lvl="1">
                  <a:spcBef>
                    <a:spcPts val="1800"/>
                  </a:spcBef>
                </a:pPr>
                <a:r>
                  <a:rPr lang="en-US" dirty="0" smtClean="0"/>
                  <a:t>Using the “Table” strategy</a:t>
                </a:r>
              </a:p>
              <a:p>
                <a:pPr lvl="2">
                  <a:spcBef>
                    <a:spcPts val="1200"/>
                  </a:spcBef>
                </a:pPr>
                <a:r>
                  <a:rPr lang="en-US" dirty="0" smtClean="0"/>
                  <a:t>* indicates final state</a:t>
                </a:r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874" y="2560318"/>
                <a:ext cx="11601158" cy="4072599"/>
              </a:xfrm>
              <a:blipFill>
                <a:blip r:embed="rId2"/>
                <a:stretch>
                  <a:fillRect t="-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1102372" y="1119815"/>
            <a:ext cx="4276041" cy="1280962"/>
            <a:chOff x="4162709" y="1872601"/>
            <a:chExt cx="4276041" cy="1280962"/>
          </a:xfrm>
        </p:grpSpPr>
        <p:sp>
          <p:nvSpPr>
            <p:cNvPr id="4" name="Oval 3"/>
            <p:cNvSpPr/>
            <p:nvPr/>
          </p:nvSpPr>
          <p:spPr>
            <a:xfrm>
              <a:off x="4206250" y="2438402"/>
              <a:ext cx="435428" cy="4615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5926193" y="2438402"/>
              <a:ext cx="435428" cy="4615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7428422" y="2438402"/>
              <a:ext cx="435428" cy="4615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6361621" y="2669179"/>
              <a:ext cx="105809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endCxn id="14" idx="6"/>
            </p:cNvCxnSpPr>
            <p:nvPr/>
          </p:nvCxnSpPr>
          <p:spPr>
            <a:xfrm flipH="1" flipV="1">
              <a:off x="4685223" y="2666706"/>
              <a:ext cx="1240972" cy="37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endCxn id="5" idx="4"/>
            </p:cNvCxnSpPr>
            <p:nvPr/>
          </p:nvCxnSpPr>
          <p:spPr>
            <a:xfrm flipV="1">
              <a:off x="6143907" y="2899956"/>
              <a:ext cx="0" cy="1915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4162709" y="2407517"/>
              <a:ext cx="522514" cy="518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30"/>
            <p:cNvSpPr>
              <a:spLocks/>
            </p:cNvSpPr>
            <p:nvPr/>
          </p:nvSpPr>
          <p:spPr bwMode="auto">
            <a:xfrm>
              <a:off x="6143907" y="2093914"/>
              <a:ext cx="204787" cy="344488"/>
            </a:xfrm>
            <a:custGeom>
              <a:avLst/>
              <a:gdLst>
                <a:gd name="T0" fmla="*/ 0 w 320"/>
                <a:gd name="T1" fmla="*/ 1 h 384"/>
                <a:gd name="T2" fmla="*/ 0 w 320"/>
                <a:gd name="T3" fmla="*/ 1 h 384"/>
                <a:gd name="T4" fmla="*/ 0 w 320"/>
                <a:gd name="T5" fmla="*/ 0 h 384"/>
                <a:gd name="T6" fmla="*/ 0 w 320"/>
                <a:gd name="T7" fmla="*/ 1 h 384"/>
                <a:gd name="T8" fmla="*/ 0 w 320"/>
                <a:gd name="T9" fmla="*/ 1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0"/>
                <a:gd name="T16" fmla="*/ 0 h 384"/>
                <a:gd name="T17" fmla="*/ 320 w 320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0" h="384">
                  <a:moveTo>
                    <a:pt x="64" y="384"/>
                  </a:moveTo>
                  <a:cubicBezTo>
                    <a:pt x="32" y="272"/>
                    <a:pt x="0" y="160"/>
                    <a:pt x="16" y="96"/>
                  </a:cubicBezTo>
                  <a:cubicBezTo>
                    <a:pt x="32" y="32"/>
                    <a:pt x="112" y="0"/>
                    <a:pt x="160" y="0"/>
                  </a:cubicBezTo>
                  <a:cubicBezTo>
                    <a:pt x="208" y="0"/>
                    <a:pt x="288" y="32"/>
                    <a:pt x="304" y="96"/>
                  </a:cubicBezTo>
                  <a:cubicBezTo>
                    <a:pt x="320" y="160"/>
                    <a:pt x="288" y="272"/>
                    <a:pt x="256" y="384"/>
                  </a:cubicBezTo>
                </a:path>
              </a:pathLst>
            </a:custGeom>
            <a:ln>
              <a:tailEnd type="triangl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30"/>
            <p:cNvSpPr>
              <a:spLocks/>
            </p:cNvSpPr>
            <p:nvPr/>
          </p:nvSpPr>
          <p:spPr bwMode="auto">
            <a:xfrm>
              <a:off x="7602591" y="2085205"/>
              <a:ext cx="204787" cy="344488"/>
            </a:xfrm>
            <a:custGeom>
              <a:avLst/>
              <a:gdLst>
                <a:gd name="T0" fmla="*/ 0 w 320"/>
                <a:gd name="T1" fmla="*/ 1 h 384"/>
                <a:gd name="T2" fmla="*/ 0 w 320"/>
                <a:gd name="T3" fmla="*/ 1 h 384"/>
                <a:gd name="T4" fmla="*/ 0 w 320"/>
                <a:gd name="T5" fmla="*/ 0 h 384"/>
                <a:gd name="T6" fmla="*/ 0 w 320"/>
                <a:gd name="T7" fmla="*/ 1 h 384"/>
                <a:gd name="T8" fmla="*/ 0 w 320"/>
                <a:gd name="T9" fmla="*/ 1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0"/>
                <a:gd name="T16" fmla="*/ 0 h 384"/>
                <a:gd name="T17" fmla="*/ 320 w 320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0" h="384">
                  <a:moveTo>
                    <a:pt x="64" y="384"/>
                  </a:moveTo>
                  <a:cubicBezTo>
                    <a:pt x="32" y="272"/>
                    <a:pt x="0" y="160"/>
                    <a:pt x="16" y="96"/>
                  </a:cubicBezTo>
                  <a:cubicBezTo>
                    <a:pt x="32" y="32"/>
                    <a:pt x="112" y="0"/>
                    <a:pt x="160" y="0"/>
                  </a:cubicBezTo>
                  <a:cubicBezTo>
                    <a:pt x="208" y="0"/>
                    <a:pt x="288" y="32"/>
                    <a:pt x="304" y="96"/>
                  </a:cubicBezTo>
                  <a:cubicBezTo>
                    <a:pt x="320" y="160"/>
                    <a:pt x="288" y="272"/>
                    <a:pt x="256" y="384"/>
                  </a:cubicBezTo>
                </a:path>
              </a:pathLst>
            </a:custGeom>
            <a:ln>
              <a:tailEnd type="triangl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Arc 17"/>
            <p:cNvSpPr/>
            <p:nvPr/>
          </p:nvSpPr>
          <p:spPr>
            <a:xfrm>
              <a:off x="6143907" y="2473237"/>
              <a:ext cx="1384663" cy="222068"/>
            </a:xfrm>
            <a:prstGeom prst="arc">
              <a:avLst>
                <a:gd name="adj1" fmla="val 11722593"/>
                <a:gd name="adj2" fmla="val 0"/>
              </a:avLst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/>
            <p:cNvSpPr/>
            <p:nvPr/>
          </p:nvSpPr>
          <p:spPr>
            <a:xfrm rot="10635816">
              <a:off x="4672313" y="2617197"/>
              <a:ext cx="1384663" cy="222068"/>
            </a:xfrm>
            <a:prstGeom prst="arc">
              <a:avLst>
                <a:gd name="adj1" fmla="val 11722593"/>
                <a:gd name="adj2" fmla="val 0"/>
              </a:avLst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077107" y="2257449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b</a:t>
              </a:r>
              <a:endParaRPr lang="en-US" i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898583" y="2784231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a</a:t>
              </a:r>
              <a:r>
                <a:rPr lang="en-US" dirty="0" smtClean="0"/>
                <a:t>, </a:t>
              </a:r>
              <a:r>
                <a:rPr lang="en-US" i="1" dirty="0" smtClean="0"/>
                <a:t>b</a:t>
              </a:r>
              <a:endParaRPr lang="en-US" i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599624" y="1872601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a</a:t>
              </a:r>
              <a:r>
                <a:rPr lang="en-US" dirty="0" smtClean="0"/>
                <a:t>, </a:t>
              </a:r>
              <a:r>
                <a:rPr lang="en-US" i="1" dirty="0" smtClean="0"/>
                <a:t>b</a:t>
              </a:r>
              <a:endParaRPr lang="en-US" i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857944" y="2159591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a</a:t>
              </a:r>
              <a:endParaRPr lang="en-US" i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636033" y="2695305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a</a:t>
              </a:r>
              <a:endParaRPr lang="en-US" i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807378" y="1929665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b</a:t>
              </a:r>
              <a:endParaRPr lang="en-US" i="1" dirty="0"/>
            </a:p>
          </p:txBody>
        </p:sp>
      </p:grp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945182"/>
              </p:ext>
            </p:extLst>
          </p:nvPr>
        </p:nvGraphicFramePr>
        <p:xfrm>
          <a:off x="6480184" y="4465703"/>
          <a:ext cx="4064001" cy="21217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65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States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smtClean="0"/>
                        <a:t>a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smtClean="0"/>
                        <a:t>b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sym typeface="Symbol"/>
                        </a:rPr>
                        <a:t>          </a:t>
                      </a:r>
                      <a:r>
                        <a:rPr lang="en-US" sz="1100" baseline="0" dirty="0" smtClean="0">
                          <a:sym typeface="Symbol"/>
                        </a:rPr>
                        <a:t> </a:t>
                      </a:r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{ 0</a:t>
                      </a:r>
                      <a:r>
                        <a:rPr lang="en-US" sz="1100" baseline="0" dirty="0" smtClean="0"/>
                        <a:t> , 1 }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{ 0, 2 }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 { 0 }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{ 1 }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  2 *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{ 0 }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{ 0 }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sym typeface="Symbol"/>
                        </a:rPr>
                        <a:t>         </a:t>
                      </a:r>
                      <a:r>
                        <a:rPr lang="en-US" sz="1100" dirty="0" smtClean="0"/>
                        <a:t>{ 0 }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{ 0, 1 }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{ 0, 2 }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{ 0, 1 }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{ 0, 1 }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{ 0, 1, 2 }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 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36" name="Straight Connector 35"/>
          <p:cNvCxnSpPr>
            <a:endCxn id="15" idx="3"/>
          </p:cNvCxnSpPr>
          <p:nvPr/>
        </p:nvCxnSpPr>
        <p:spPr>
          <a:xfrm>
            <a:off x="6480184" y="5519308"/>
            <a:ext cx="406400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52</a:t>
            </a:fld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684412" y="4754880"/>
            <a:ext cx="1149315" cy="696350"/>
            <a:chOff x="10684412" y="4754880"/>
            <a:chExt cx="1149315" cy="696350"/>
          </a:xfrm>
        </p:grpSpPr>
        <p:sp>
          <p:nvSpPr>
            <p:cNvPr id="50" name="Right Brace 49"/>
            <p:cNvSpPr/>
            <p:nvPr/>
          </p:nvSpPr>
          <p:spPr>
            <a:xfrm>
              <a:off x="10684412" y="4754880"/>
              <a:ext cx="182880" cy="696350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0957397" y="4935098"/>
              <a:ext cx="8763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ym typeface="Symbol"/>
                </a:rPr>
                <a:t> (NFA)</a:t>
              </a:r>
              <a:endParaRPr lang="en-US" sz="1600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0689530" y="5519308"/>
            <a:ext cx="1201158" cy="1043270"/>
            <a:chOff x="10689530" y="5519308"/>
            <a:chExt cx="1201158" cy="1043270"/>
          </a:xfrm>
        </p:grpSpPr>
        <p:sp>
          <p:nvSpPr>
            <p:cNvPr id="51" name="Right Brace 50"/>
            <p:cNvSpPr/>
            <p:nvPr/>
          </p:nvSpPr>
          <p:spPr>
            <a:xfrm>
              <a:off x="10689530" y="5519308"/>
              <a:ext cx="182880" cy="1043270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0969858" y="5871666"/>
              <a:ext cx="9208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ym typeface="Symbol"/>
                </a:rPr>
                <a:t>’ (DFA)</a:t>
              </a:r>
              <a:endParaRPr lang="en-US" sz="1600" dirty="0"/>
            </a:p>
          </p:txBody>
        </p:sp>
      </p:grpSp>
      <p:sp>
        <p:nvSpPr>
          <p:cNvPr id="54" name="Right Arrow 53"/>
          <p:cNvSpPr/>
          <p:nvPr/>
        </p:nvSpPr>
        <p:spPr>
          <a:xfrm>
            <a:off x="6157201" y="4917140"/>
            <a:ext cx="269878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Arrow 60"/>
          <p:cNvSpPr/>
          <p:nvPr/>
        </p:nvSpPr>
        <p:spPr>
          <a:xfrm>
            <a:off x="6152429" y="5396985"/>
            <a:ext cx="268678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Arrow 61"/>
          <p:cNvSpPr/>
          <p:nvPr/>
        </p:nvSpPr>
        <p:spPr>
          <a:xfrm flipV="1">
            <a:off x="6157200" y="6169567"/>
            <a:ext cx="269879" cy="457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 rot="5400000" flipV="1">
            <a:off x="8397719" y="4289705"/>
            <a:ext cx="269879" cy="788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Arrow 59"/>
          <p:cNvSpPr/>
          <p:nvPr/>
        </p:nvSpPr>
        <p:spPr>
          <a:xfrm rot="5400000" flipV="1">
            <a:off x="9720235" y="4287125"/>
            <a:ext cx="269879" cy="788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6854339" y="6063239"/>
            <a:ext cx="720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{ 0, 2 } </a:t>
            </a:r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57" name="TextBox 56"/>
          <p:cNvSpPr txBox="1"/>
          <p:nvPr/>
        </p:nvSpPr>
        <p:spPr>
          <a:xfrm>
            <a:off x="8205013" y="6038422"/>
            <a:ext cx="601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{ 0, 1 </a:t>
            </a:r>
            <a:r>
              <a:rPr lang="en-US" sz="1200" dirty="0" smtClean="0"/>
              <a:t>}</a:t>
            </a:r>
            <a:endParaRPr lang="en-US" sz="1200" dirty="0"/>
          </a:p>
        </p:txBody>
      </p:sp>
      <p:sp>
        <p:nvSpPr>
          <p:cNvPr id="63" name="TextBox 62"/>
          <p:cNvSpPr txBox="1"/>
          <p:nvPr/>
        </p:nvSpPr>
        <p:spPr>
          <a:xfrm>
            <a:off x="9536693" y="6053926"/>
            <a:ext cx="601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{ 0, 2 </a:t>
            </a:r>
            <a:r>
              <a:rPr lang="en-US" sz="1200" dirty="0" smtClean="0"/>
              <a:t>}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1133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61" grpId="0" animBg="1"/>
      <p:bldP spid="62" grpId="0" animBg="1"/>
      <p:bldP spid="59" grpId="0" animBg="1"/>
      <p:bldP spid="60" grpId="0" animBg="1"/>
      <p:bldP spid="56" grpId="0"/>
      <p:bldP spid="57" grpId="0"/>
      <p:bldP spid="6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7995" y="214371"/>
            <a:ext cx="6334236" cy="795143"/>
          </a:xfrm>
        </p:spPr>
        <p:txBody>
          <a:bodyPr/>
          <a:lstStyle/>
          <a:p>
            <a:r>
              <a:rPr lang="en-US" dirty="0" smtClean="0"/>
              <a:t>Example 1 - NFA to DFA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0874" y="2560318"/>
                <a:ext cx="11639814" cy="4297681"/>
              </a:xfrm>
            </p:spPr>
            <p:txBody>
              <a:bodyPr>
                <a:normAutofit/>
              </a:bodyPr>
              <a:lstStyle/>
              <a:p>
                <a:pPr lvl="1">
                  <a:buSzPct val="65000"/>
                  <a:buFont typeface="Courier New" panose="02070309020205020404" pitchFamily="49" charset="0"/>
                  <a:buChar char="o"/>
                </a:pPr>
                <a:r>
                  <a:rPr lang="en-US" dirty="0" smtClean="0"/>
                  <a:t>Using </a:t>
                </a:r>
                <a:r>
                  <a:rPr lang="en-US" dirty="0"/>
                  <a:t>the NFA above we can see that: </a:t>
                </a:r>
                <a:endParaRPr lang="en-US" dirty="0" smtClean="0"/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 smtClean="0"/>
                  <a:t>( { 0 },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) = { 0, 1 }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(</a:t>
                </a:r>
                <a:r>
                  <a:rPr lang="en-US" dirty="0" smtClean="0"/>
                  <a:t> { 0 },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)= { 0, 2 }, </a:t>
                </a:r>
                <a:r>
                  <a:rPr lang="en-US" dirty="0"/>
                  <a:t>i.e., on the input symbol </a:t>
                </a:r>
                <a:r>
                  <a:rPr lang="en-US" i="1" dirty="0"/>
                  <a:t>a</a:t>
                </a:r>
                <a:r>
                  <a:rPr lang="en-US" dirty="0"/>
                  <a:t> from the state </a:t>
                </a:r>
                <a:r>
                  <a:rPr lang="en-US" dirty="0" smtClean="0"/>
                  <a:t>0, </a:t>
                </a:r>
                <a:r>
                  <a:rPr lang="en-US" dirty="0"/>
                  <a:t>the NFA can go to states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{ 0, 1 }, </a:t>
                </a:r>
                <a:r>
                  <a:rPr lang="en-US" dirty="0"/>
                  <a:t>and on input </a:t>
                </a:r>
                <a:r>
                  <a:rPr lang="en-US" dirty="0" smtClean="0"/>
                  <a:t>	    symbol </a:t>
                </a:r>
                <a:r>
                  <a:rPr lang="en-US" i="1" dirty="0"/>
                  <a:t>b</a:t>
                </a:r>
                <a:r>
                  <a:rPr lang="en-US" dirty="0"/>
                  <a:t> from the same state the NFA can go to states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{ 0, 2 }</a:t>
                </a:r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 smtClean="0"/>
                  <a:t>( { 0, 1 },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{</a:t>
                </a:r>
                <a:r>
                  <a:rPr lang="en-US" dirty="0" smtClean="0"/>
                  <a:t> 0 },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) </a:t>
                </a:r>
                <a:r>
                  <a:rPr lang="en-US" dirty="0"/>
                  <a:t>∪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( { 1 },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) </a:t>
                </a:r>
                <a:r>
                  <a:rPr lang="en-US" dirty="0"/>
                  <a:t>= </a:t>
                </a:r>
                <a:r>
                  <a:rPr lang="en-US" dirty="0" smtClean="0"/>
                  <a:t>{ 0, 1 } ∪ { 0 } </a:t>
                </a:r>
                <a:r>
                  <a:rPr lang="en-US" dirty="0"/>
                  <a:t>=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{ 0, 1 }  </a:t>
                </a:r>
                <a:r>
                  <a:rPr lang="en-US" dirty="0" smtClean="0"/>
                  <a:t>and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 smtClean="0"/>
                  <a:t>( { 0, 1 },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( { 0 },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) ∪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( { 1 },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) </a:t>
                </a:r>
                <a:r>
                  <a:rPr lang="en-US" dirty="0"/>
                  <a:t>= </a:t>
                </a:r>
                <a:r>
                  <a:rPr lang="en-US" dirty="0" smtClean="0"/>
                  <a:t>{ 0, 2 } ∪ { 1 } </a:t>
                </a:r>
                <a:r>
                  <a:rPr lang="en-US" dirty="0"/>
                  <a:t>=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{ 0, 1, 2 } </a:t>
                </a:r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 smtClean="0"/>
                  <a:t>( { 0, 2 },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)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( { 0 },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) ∪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( { 2 },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) </a:t>
                </a:r>
                <a:r>
                  <a:rPr lang="en-US" dirty="0"/>
                  <a:t>= </a:t>
                </a:r>
                <a:r>
                  <a:rPr lang="en-US" dirty="0" smtClean="0"/>
                  <a:t>{ 0, 1 } ∪ { 0 } </a:t>
                </a:r>
                <a:r>
                  <a:rPr lang="en-US" dirty="0"/>
                  <a:t>=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{ 0, 1 }  </a:t>
                </a:r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</m:t>
                    </m:r>
                  </m:oMath>
                </a14:m>
                <a:r>
                  <a:rPr lang="en-US" dirty="0" smtClean="0"/>
                  <a:t>{ 0, 2 },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)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( { 0 },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) ∪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( { 2 },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) </a:t>
                </a:r>
                <a:r>
                  <a:rPr lang="en-US" dirty="0"/>
                  <a:t>= </a:t>
                </a:r>
                <a:r>
                  <a:rPr lang="en-US" dirty="0" smtClean="0"/>
                  <a:t>{ 0, 2 } ∪ { 0 } </a:t>
                </a:r>
                <a:r>
                  <a:rPr lang="en-US" dirty="0"/>
                  <a:t>=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{ 0, 2 }</a:t>
                </a:r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( { 0, 1, 2 }, </a:t>
                </a:r>
                <a:r>
                  <a:rPr lang="en-US" i="1" dirty="0"/>
                  <a:t>a </a:t>
                </a:r>
                <a:r>
                  <a:rPr lang="en-US" dirty="0"/>
                  <a:t>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( { 0 }, </a:t>
                </a:r>
                <a:r>
                  <a:rPr lang="en-US" i="1" dirty="0"/>
                  <a:t>a </a:t>
                </a:r>
                <a:r>
                  <a:rPr lang="en-US" dirty="0"/>
                  <a:t>) ∪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( { 1 }, </a:t>
                </a:r>
                <a:r>
                  <a:rPr lang="en-US" i="1" dirty="0"/>
                  <a:t>a </a:t>
                </a:r>
                <a:r>
                  <a:rPr lang="en-US" dirty="0"/>
                  <a:t>) ∪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( { 2 }, </a:t>
                </a:r>
                <a:r>
                  <a:rPr lang="en-US" i="1" dirty="0"/>
                  <a:t>a </a:t>
                </a:r>
                <a:r>
                  <a:rPr lang="en-US" dirty="0"/>
                  <a:t>) </a:t>
                </a:r>
              </a:p>
              <a:p>
                <a:pPr marL="548640" lvl="2" indent="0">
                  <a:spcBef>
                    <a:spcPts val="1200"/>
                  </a:spcBef>
                  <a:buNone/>
                </a:pPr>
                <a:r>
                  <a:rPr lang="en-US" dirty="0"/>
                  <a:t>                               = { 0, 1 } ∪ { 0 } ∪ { 0 } = </a:t>
                </a:r>
                <a:r>
                  <a:rPr lang="en-US" dirty="0">
                    <a:solidFill>
                      <a:schemeClr val="accent2"/>
                    </a:solidFill>
                  </a:rPr>
                  <a:t>{ 0, 1 }</a:t>
                </a:r>
                <a:endParaRPr lang="en-US" dirty="0"/>
              </a:p>
              <a:p>
                <a:pPr marL="548640" lvl="2" indent="0">
                  <a:spcBef>
                    <a:spcPts val="12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’( { 0, 1, 2}, </a:t>
                </a:r>
                <a:r>
                  <a:rPr lang="en-US" i="1" dirty="0"/>
                  <a:t>b </a:t>
                </a:r>
                <a:r>
                  <a:rPr lang="en-US" dirty="0"/>
                  <a:t>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( { 0 }, </a:t>
                </a:r>
                <a:r>
                  <a:rPr lang="en-US" i="1" dirty="0"/>
                  <a:t>b </a:t>
                </a:r>
                <a:r>
                  <a:rPr lang="en-US" dirty="0"/>
                  <a:t>) ∪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( { 1 }, </a:t>
                </a:r>
                <a:r>
                  <a:rPr lang="en-US" i="1" dirty="0"/>
                  <a:t>b </a:t>
                </a:r>
                <a:r>
                  <a:rPr lang="en-US" dirty="0"/>
                  <a:t>) ∪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( { 2 }, </a:t>
                </a:r>
                <a:r>
                  <a:rPr lang="en-US" i="1" dirty="0"/>
                  <a:t>b </a:t>
                </a:r>
                <a:r>
                  <a:rPr lang="en-US" dirty="0"/>
                  <a:t>) </a:t>
                </a:r>
              </a:p>
              <a:p>
                <a:pPr marL="548640" lvl="2" indent="0">
                  <a:spcBef>
                    <a:spcPts val="1200"/>
                  </a:spcBef>
                  <a:buNone/>
                </a:pPr>
                <a:r>
                  <a:rPr lang="en-US" dirty="0"/>
                  <a:t>                               </a:t>
                </a:r>
                <a:r>
                  <a:rPr lang="en-US" dirty="0" smtClean="0"/>
                  <a:t>= </a:t>
                </a:r>
                <a:r>
                  <a:rPr lang="en-US" dirty="0"/>
                  <a:t>{ 0, 2 } ∪ { 1 } ∪ { 0 } = </a:t>
                </a:r>
                <a:r>
                  <a:rPr lang="en-US" dirty="0">
                    <a:solidFill>
                      <a:schemeClr val="accent2"/>
                    </a:solidFill>
                  </a:rPr>
                  <a:t>{ 0, 1, 2 }</a:t>
                </a:r>
                <a:r>
                  <a:rPr lang="en-US" dirty="0"/>
                  <a:t> </a:t>
                </a:r>
                <a:endParaRPr lang="en-US" dirty="0" smtClean="0"/>
              </a:p>
              <a:p>
                <a:pPr lvl="1">
                  <a:spcBef>
                    <a:spcPts val="1800"/>
                  </a:spcBef>
                </a:pPr>
                <a:r>
                  <a:rPr lang="en-US" dirty="0" smtClean="0"/>
                  <a:t>Using the “Table” strategy</a:t>
                </a:r>
              </a:p>
              <a:p>
                <a:pPr lvl="2">
                  <a:spcBef>
                    <a:spcPts val="1200"/>
                  </a:spcBef>
                </a:pPr>
                <a:r>
                  <a:rPr lang="en-US" dirty="0" smtClean="0"/>
                  <a:t>* indicates final state</a:t>
                </a:r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874" y="2560318"/>
                <a:ext cx="11639814" cy="4297681"/>
              </a:xfrm>
              <a:blipFill>
                <a:blip r:embed="rId2"/>
                <a:stretch>
                  <a:fillRect t="-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1102372" y="1119815"/>
            <a:ext cx="4276041" cy="1280962"/>
            <a:chOff x="4162709" y="1872601"/>
            <a:chExt cx="4276041" cy="1280962"/>
          </a:xfrm>
        </p:grpSpPr>
        <p:sp>
          <p:nvSpPr>
            <p:cNvPr id="4" name="Oval 3"/>
            <p:cNvSpPr/>
            <p:nvPr/>
          </p:nvSpPr>
          <p:spPr>
            <a:xfrm>
              <a:off x="4206250" y="2438402"/>
              <a:ext cx="435428" cy="4615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5926193" y="2438402"/>
              <a:ext cx="435428" cy="4615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7428422" y="2438402"/>
              <a:ext cx="435428" cy="4615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6361621" y="2669179"/>
              <a:ext cx="105809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endCxn id="14" idx="6"/>
            </p:cNvCxnSpPr>
            <p:nvPr/>
          </p:nvCxnSpPr>
          <p:spPr>
            <a:xfrm flipH="1" flipV="1">
              <a:off x="4685223" y="2666706"/>
              <a:ext cx="1240972" cy="37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endCxn id="5" idx="4"/>
            </p:cNvCxnSpPr>
            <p:nvPr/>
          </p:nvCxnSpPr>
          <p:spPr>
            <a:xfrm flipV="1">
              <a:off x="6143907" y="2899956"/>
              <a:ext cx="0" cy="1915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4162709" y="2407517"/>
              <a:ext cx="522514" cy="518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30"/>
            <p:cNvSpPr>
              <a:spLocks/>
            </p:cNvSpPr>
            <p:nvPr/>
          </p:nvSpPr>
          <p:spPr bwMode="auto">
            <a:xfrm>
              <a:off x="6143907" y="2093914"/>
              <a:ext cx="204787" cy="344488"/>
            </a:xfrm>
            <a:custGeom>
              <a:avLst/>
              <a:gdLst>
                <a:gd name="T0" fmla="*/ 0 w 320"/>
                <a:gd name="T1" fmla="*/ 1 h 384"/>
                <a:gd name="T2" fmla="*/ 0 w 320"/>
                <a:gd name="T3" fmla="*/ 1 h 384"/>
                <a:gd name="T4" fmla="*/ 0 w 320"/>
                <a:gd name="T5" fmla="*/ 0 h 384"/>
                <a:gd name="T6" fmla="*/ 0 w 320"/>
                <a:gd name="T7" fmla="*/ 1 h 384"/>
                <a:gd name="T8" fmla="*/ 0 w 320"/>
                <a:gd name="T9" fmla="*/ 1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0"/>
                <a:gd name="T16" fmla="*/ 0 h 384"/>
                <a:gd name="T17" fmla="*/ 320 w 320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0" h="384">
                  <a:moveTo>
                    <a:pt x="64" y="384"/>
                  </a:moveTo>
                  <a:cubicBezTo>
                    <a:pt x="32" y="272"/>
                    <a:pt x="0" y="160"/>
                    <a:pt x="16" y="96"/>
                  </a:cubicBezTo>
                  <a:cubicBezTo>
                    <a:pt x="32" y="32"/>
                    <a:pt x="112" y="0"/>
                    <a:pt x="160" y="0"/>
                  </a:cubicBezTo>
                  <a:cubicBezTo>
                    <a:pt x="208" y="0"/>
                    <a:pt x="288" y="32"/>
                    <a:pt x="304" y="96"/>
                  </a:cubicBezTo>
                  <a:cubicBezTo>
                    <a:pt x="320" y="160"/>
                    <a:pt x="288" y="272"/>
                    <a:pt x="256" y="384"/>
                  </a:cubicBezTo>
                </a:path>
              </a:pathLst>
            </a:custGeom>
            <a:ln>
              <a:tailEnd type="triangl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30"/>
            <p:cNvSpPr>
              <a:spLocks/>
            </p:cNvSpPr>
            <p:nvPr/>
          </p:nvSpPr>
          <p:spPr bwMode="auto">
            <a:xfrm>
              <a:off x="7602591" y="2085205"/>
              <a:ext cx="204787" cy="344488"/>
            </a:xfrm>
            <a:custGeom>
              <a:avLst/>
              <a:gdLst>
                <a:gd name="T0" fmla="*/ 0 w 320"/>
                <a:gd name="T1" fmla="*/ 1 h 384"/>
                <a:gd name="T2" fmla="*/ 0 w 320"/>
                <a:gd name="T3" fmla="*/ 1 h 384"/>
                <a:gd name="T4" fmla="*/ 0 w 320"/>
                <a:gd name="T5" fmla="*/ 0 h 384"/>
                <a:gd name="T6" fmla="*/ 0 w 320"/>
                <a:gd name="T7" fmla="*/ 1 h 384"/>
                <a:gd name="T8" fmla="*/ 0 w 320"/>
                <a:gd name="T9" fmla="*/ 1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0"/>
                <a:gd name="T16" fmla="*/ 0 h 384"/>
                <a:gd name="T17" fmla="*/ 320 w 320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0" h="384">
                  <a:moveTo>
                    <a:pt x="64" y="384"/>
                  </a:moveTo>
                  <a:cubicBezTo>
                    <a:pt x="32" y="272"/>
                    <a:pt x="0" y="160"/>
                    <a:pt x="16" y="96"/>
                  </a:cubicBezTo>
                  <a:cubicBezTo>
                    <a:pt x="32" y="32"/>
                    <a:pt x="112" y="0"/>
                    <a:pt x="160" y="0"/>
                  </a:cubicBezTo>
                  <a:cubicBezTo>
                    <a:pt x="208" y="0"/>
                    <a:pt x="288" y="32"/>
                    <a:pt x="304" y="96"/>
                  </a:cubicBezTo>
                  <a:cubicBezTo>
                    <a:pt x="320" y="160"/>
                    <a:pt x="288" y="272"/>
                    <a:pt x="256" y="384"/>
                  </a:cubicBezTo>
                </a:path>
              </a:pathLst>
            </a:custGeom>
            <a:ln>
              <a:tailEnd type="triangl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Arc 17"/>
            <p:cNvSpPr/>
            <p:nvPr/>
          </p:nvSpPr>
          <p:spPr>
            <a:xfrm>
              <a:off x="6143907" y="2473237"/>
              <a:ext cx="1384663" cy="222068"/>
            </a:xfrm>
            <a:prstGeom prst="arc">
              <a:avLst>
                <a:gd name="adj1" fmla="val 11722593"/>
                <a:gd name="adj2" fmla="val 0"/>
              </a:avLst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/>
            <p:cNvSpPr/>
            <p:nvPr/>
          </p:nvSpPr>
          <p:spPr>
            <a:xfrm rot="10635816">
              <a:off x="4672313" y="2617197"/>
              <a:ext cx="1384663" cy="222068"/>
            </a:xfrm>
            <a:prstGeom prst="arc">
              <a:avLst>
                <a:gd name="adj1" fmla="val 11722593"/>
                <a:gd name="adj2" fmla="val 0"/>
              </a:avLst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077107" y="2257449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b</a:t>
              </a:r>
              <a:endParaRPr lang="en-US" i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898583" y="2784231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a</a:t>
              </a:r>
              <a:r>
                <a:rPr lang="en-US" dirty="0" smtClean="0"/>
                <a:t>, </a:t>
              </a:r>
              <a:r>
                <a:rPr lang="en-US" i="1" dirty="0" smtClean="0"/>
                <a:t>b</a:t>
              </a:r>
              <a:endParaRPr lang="en-US" i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599624" y="1872601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a</a:t>
              </a:r>
              <a:r>
                <a:rPr lang="en-US" dirty="0" smtClean="0"/>
                <a:t>, </a:t>
              </a:r>
              <a:r>
                <a:rPr lang="en-US" i="1" dirty="0" smtClean="0"/>
                <a:t>b</a:t>
              </a:r>
              <a:endParaRPr lang="en-US" i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857944" y="2159591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a</a:t>
              </a:r>
              <a:endParaRPr lang="en-US" i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636033" y="2695305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a</a:t>
              </a:r>
              <a:endParaRPr lang="en-US" i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807378" y="1929665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b</a:t>
              </a:r>
              <a:endParaRPr lang="en-US" i="1" dirty="0"/>
            </a:p>
          </p:txBody>
        </p:sp>
      </p:grp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101013"/>
              </p:ext>
            </p:extLst>
          </p:nvPr>
        </p:nvGraphicFramePr>
        <p:xfrm>
          <a:off x="6480184" y="4465703"/>
          <a:ext cx="4064001" cy="2194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65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States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smtClean="0"/>
                        <a:t>a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smtClean="0"/>
                        <a:t>b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sym typeface="Symbol"/>
                        </a:rPr>
                        <a:t>          </a:t>
                      </a:r>
                      <a:r>
                        <a:rPr lang="en-US" sz="1100" baseline="0" dirty="0" smtClean="0">
                          <a:sym typeface="Symbol"/>
                        </a:rPr>
                        <a:t> </a:t>
                      </a:r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{ 0</a:t>
                      </a:r>
                      <a:r>
                        <a:rPr lang="en-US" sz="1200" baseline="0" dirty="0" smtClean="0"/>
                        <a:t> , 1 }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{ 0, 2 }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 { 0 }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{ 1 }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  </a:t>
                      </a:r>
                      <a:r>
                        <a:rPr lang="en-US" sz="1200" dirty="0" smtClean="0"/>
                        <a:t>2 *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{ 0 }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{ 0 }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sym typeface="Symbol"/>
                        </a:rPr>
                        <a:t>         </a:t>
                      </a:r>
                      <a:r>
                        <a:rPr lang="en-US" sz="1200" dirty="0" smtClean="0"/>
                        <a:t>{ 0 }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{ 0, 1 }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{ 0, 2 }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{ 0, 1 }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{ 0, 1 }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{ 0, 1, 2 }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{ 0, 2 } *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{ 0, 1 }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{ 0, 2 }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36" name="Straight Connector 35"/>
          <p:cNvCxnSpPr/>
          <p:nvPr/>
        </p:nvCxnSpPr>
        <p:spPr>
          <a:xfrm>
            <a:off x="6480184" y="5573551"/>
            <a:ext cx="406400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53</a:t>
            </a:fld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684412" y="4754880"/>
            <a:ext cx="1149315" cy="696350"/>
            <a:chOff x="10684412" y="4754880"/>
            <a:chExt cx="1149315" cy="696350"/>
          </a:xfrm>
        </p:grpSpPr>
        <p:sp>
          <p:nvSpPr>
            <p:cNvPr id="50" name="Right Brace 49"/>
            <p:cNvSpPr/>
            <p:nvPr/>
          </p:nvSpPr>
          <p:spPr>
            <a:xfrm>
              <a:off x="10684412" y="4754880"/>
              <a:ext cx="182880" cy="696350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0957397" y="4935098"/>
              <a:ext cx="8763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ym typeface="Symbol"/>
                </a:rPr>
                <a:t> (NFA)</a:t>
              </a:r>
              <a:endParaRPr lang="en-US" sz="1600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0689530" y="5519308"/>
            <a:ext cx="1201158" cy="1043270"/>
            <a:chOff x="10689530" y="5519308"/>
            <a:chExt cx="1201158" cy="1043270"/>
          </a:xfrm>
        </p:grpSpPr>
        <p:sp>
          <p:nvSpPr>
            <p:cNvPr id="51" name="Right Brace 50"/>
            <p:cNvSpPr/>
            <p:nvPr/>
          </p:nvSpPr>
          <p:spPr>
            <a:xfrm>
              <a:off x="10689530" y="5519308"/>
              <a:ext cx="182880" cy="1043270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0969858" y="5871666"/>
              <a:ext cx="9208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ym typeface="Symbol"/>
                </a:rPr>
                <a:t>’ (DFA)</a:t>
              </a:r>
              <a:endParaRPr lang="en-US" sz="1600" dirty="0"/>
            </a:p>
          </p:txBody>
        </p:sp>
      </p:grpSp>
      <p:sp>
        <p:nvSpPr>
          <p:cNvPr id="54" name="Right Arrow 53"/>
          <p:cNvSpPr/>
          <p:nvPr/>
        </p:nvSpPr>
        <p:spPr>
          <a:xfrm>
            <a:off x="6157201" y="4917140"/>
            <a:ext cx="269878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Arrow 60"/>
          <p:cNvSpPr/>
          <p:nvPr/>
        </p:nvSpPr>
        <p:spPr>
          <a:xfrm>
            <a:off x="6152429" y="5404734"/>
            <a:ext cx="268678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Arrow 61"/>
          <p:cNvSpPr/>
          <p:nvPr/>
        </p:nvSpPr>
        <p:spPr>
          <a:xfrm flipV="1">
            <a:off x="6152429" y="6511441"/>
            <a:ext cx="269879" cy="457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6730712" y="6406282"/>
            <a:ext cx="874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{ 0, 1, 2 } </a:t>
            </a:r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59" name="Right Arrow 58"/>
          <p:cNvSpPr/>
          <p:nvPr/>
        </p:nvSpPr>
        <p:spPr>
          <a:xfrm rot="5400000" flipV="1">
            <a:off x="8397719" y="4289705"/>
            <a:ext cx="269879" cy="788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Arrow 59"/>
          <p:cNvSpPr/>
          <p:nvPr/>
        </p:nvSpPr>
        <p:spPr>
          <a:xfrm rot="5400000" flipV="1">
            <a:off x="9742148" y="4286558"/>
            <a:ext cx="269879" cy="788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8211204" y="6393050"/>
            <a:ext cx="599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{ 0, 1 </a:t>
            </a:r>
            <a:r>
              <a:rPr lang="en-US" sz="1200" dirty="0" smtClean="0"/>
              <a:t>}</a:t>
            </a:r>
            <a:endParaRPr lang="en-US" sz="1200" dirty="0"/>
          </a:p>
        </p:txBody>
      </p:sp>
      <p:sp>
        <p:nvSpPr>
          <p:cNvPr id="57" name="TextBox 56"/>
          <p:cNvSpPr txBox="1"/>
          <p:nvPr/>
        </p:nvSpPr>
        <p:spPr>
          <a:xfrm>
            <a:off x="9490258" y="6398533"/>
            <a:ext cx="756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{ 0, 1, 2 </a:t>
            </a:r>
            <a:r>
              <a:rPr lang="en-US" sz="1200" dirty="0" smtClean="0"/>
              <a:t>}</a:t>
            </a:r>
            <a:endParaRPr lang="en-US" sz="1200" dirty="0"/>
          </a:p>
        </p:txBody>
      </p:sp>
      <p:sp>
        <p:nvSpPr>
          <p:cNvPr id="63" name="Right Arrow 62"/>
          <p:cNvSpPr/>
          <p:nvPr/>
        </p:nvSpPr>
        <p:spPr>
          <a:xfrm>
            <a:off x="6154621" y="5154779"/>
            <a:ext cx="269878" cy="4571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54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61" grpId="0" animBg="1"/>
      <p:bldP spid="62" grpId="0" animBg="1"/>
      <p:bldP spid="55" grpId="0"/>
      <p:bldP spid="59" grpId="0" animBg="1"/>
      <p:bldP spid="60" grpId="0" animBg="1"/>
      <p:bldP spid="56" grpId="0"/>
      <p:bldP spid="57" grpId="0"/>
      <p:bldP spid="6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7995" y="214371"/>
            <a:ext cx="6334236" cy="795143"/>
          </a:xfrm>
        </p:spPr>
        <p:txBody>
          <a:bodyPr/>
          <a:lstStyle/>
          <a:p>
            <a:r>
              <a:rPr lang="en-US" dirty="0" smtClean="0"/>
              <a:t>Example 1 - NFA to DFA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0874" y="2560318"/>
                <a:ext cx="11601158" cy="4072599"/>
              </a:xfrm>
            </p:spPr>
            <p:txBody>
              <a:bodyPr>
                <a:normAutofit/>
              </a:bodyPr>
              <a:lstStyle/>
              <a:p>
                <a:pPr lvl="1">
                  <a:buSzPct val="65000"/>
                  <a:buFont typeface="Courier New" panose="02070309020205020404" pitchFamily="49" charset="0"/>
                  <a:buChar char="o"/>
                </a:pPr>
                <a:r>
                  <a:rPr lang="en-US" dirty="0" smtClean="0"/>
                  <a:t>Using </a:t>
                </a:r>
                <a:r>
                  <a:rPr lang="en-US" dirty="0"/>
                  <a:t>the NFA above we can see that: </a:t>
                </a:r>
                <a:endParaRPr lang="en-US" dirty="0" smtClean="0"/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 smtClean="0"/>
                  <a:t>( { 0 },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) = { 0, 1 }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(</a:t>
                </a:r>
                <a:r>
                  <a:rPr lang="en-US" dirty="0" smtClean="0"/>
                  <a:t> { 0 },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)= { 0, 2 }, </a:t>
                </a:r>
                <a:r>
                  <a:rPr lang="en-US" dirty="0"/>
                  <a:t>i.e., on the input symbol </a:t>
                </a:r>
                <a:r>
                  <a:rPr lang="en-US" i="1" dirty="0"/>
                  <a:t>a</a:t>
                </a:r>
                <a:r>
                  <a:rPr lang="en-US" dirty="0"/>
                  <a:t> from the state </a:t>
                </a:r>
                <a:r>
                  <a:rPr lang="en-US" dirty="0" smtClean="0"/>
                  <a:t>0, </a:t>
                </a:r>
                <a:r>
                  <a:rPr lang="en-US" dirty="0"/>
                  <a:t>the NFA can go to states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{ 0, 1 }, </a:t>
                </a:r>
                <a:r>
                  <a:rPr lang="en-US" dirty="0"/>
                  <a:t>and on input </a:t>
                </a:r>
                <a:r>
                  <a:rPr lang="en-US" dirty="0" smtClean="0"/>
                  <a:t>	    symbol </a:t>
                </a:r>
                <a:r>
                  <a:rPr lang="en-US" i="1" dirty="0"/>
                  <a:t>b</a:t>
                </a:r>
                <a:r>
                  <a:rPr lang="en-US" dirty="0"/>
                  <a:t> from the same state the NFA can go to states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{ 0, 2 }</a:t>
                </a:r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 smtClean="0"/>
                  <a:t>( { 0, 1 },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{</a:t>
                </a:r>
                <a:r>
                  <a:rPr lang="en-US" dirty="0" smtClean="0"/>
                  <a:t> 0 },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) </a:t>
                </a:r>
                <a:r>
                  <a:rPr lang="en-US" dirty="0"/>
                  <a:t>∪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( { 1 },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) </a:t>
                </a:r>
                <a:r>
                  <a:rPr lang="en-US" dirty="0"/>
                  <a:t>= </a:t>
                </a:r>
                <a:r>
                  <a:rPr lang="en-US" dirty="0" smtClean="0"/>
                  <a:t>{ 0, 1 } ∪ { 0 } </a:t>
                </a:r>
                <a:r>
                  <a:rPr lang="en-US" dirty="0"/>
                  <a:t>=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{ 0, 1 }  </a:t>
                </a:r>
                <a:r>
                  <a:rPr lang="en-US" dirty="0" smtClean="0"/>
                  <a:t>and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 smtClean="0"/>
                  <a:t>( { 0, 1 },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( { 0 },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) ∪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( { 1 },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) </a:t>
                </a:r>
                <a:r>
                  <a:rPr lang="en-US" dirty="0"/>
                  <a:t>= </a:t>
                </a:r>
                <a:r>
                  <a:rPr lang="en-US" dirty="0" smtClean="0"/>
                  <a:t>{ 0, 2 } ∪ { 1 } </a:t>
                </a:r>
                <a:r>
                  <a:rPr lang="en-US" dirty="0"/>
                  <a:t>=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{ 0, 1, 2 } </a:t>
                </a:r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 smtClean="0"/>
                  <a:t>( { 0, 2 },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)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( { 0 },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) ∪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( { 2 },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) </a:t>
                </a:r>
                <a:r>
                  <a:rPr lang="en-US" dirty="0"/>
                  <a:t>= </a:t>
                </a:r>
                <a:r>
                  <a:rPr lang="en-US" dirty="0" smtClean="0"/>
                  <a:t>{ 0, 1 } ∪ { 0 } </a:t>
                </a:r>
                <a:r>
                  <a:rPr lang="en-US" dirty="0"/>
                  <a:t>=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{ 0, 1 }  </a:t>
                </a:r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</m:t>
                    </m:r>
                  </m:oMath>
                </a14:m>
                <a:r>
                  <a:rPr lang="en-US" dirty="0" smtClean="0"/>
                  <a:t>{ 0, 2 },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)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( { 0 },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) ∪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( { 2 },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 ) </a:t>
                </a:r>
                <a:r>
                  <a:rPr lang="en-US" dirty="0"/>
                  <a:t>= </a:t>
                </a:r>
                <a:r>
                  <a:rPr lang="en-US" dirty="0" smtClean="0"/>
                  <a:t>{ 0, 2 } ∪ { 0 } </a:t>
                </a:r>
                <a:r>
                  <a:rPr lang="en-US" dirty="0"/>
                  <a:t>=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{ 0, 2 }</a:t>
                </a:r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 smtClean="0"/>
                  <a:t>( { 0, 1, 2 }, </a:t>
                </a:r>
                <a:r>
                  <a:rPr lang="en-US" i="1" dirty="0" smtClean="0"/>
                  <a:t>a </a:t>
                </a:r>
                <a:r>
                  <a:rPr lang="en-US" dirty="0" smtClean="0"/>
                  <a:t>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( { 0 }, </a:t>
                </a:r>
                <a:r>
                  <a:rPr lang="en-US" i="1" dirty="0" smtClean="0"/>
                  <a:t>a </a:t>
                </a:r>
                <a:r>
                  <a:rPr lang="en-US" dirty="0" smtClean="0"/>
                  <a:t>) ∪</a:t>
                </a:r>
                <a:r>
                  <a:rPr lang="en-US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( { 1 }, </a:t>
                </a:r>
                <a:r>
                  <a:rPr lang="en-US" i="1" dirty="0" smtClean="0"/>
                  <a:t>a </a:t>
                </a:r>
                <a:r>
                  <a:rPr lang="en-US" dirty="0" smtClean="0"/>
                  <a:t>) ∪</a:t>
                </a:r>
                <a:r>
                  <a:rPr lang="en-US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( { 2 }, </a:t>
                </a:r>
                <a:r>
                  <a:rPr lang="en-US" i="1" dirty="0" smtClean="0"/>
                  <a:t>a </a:t>
                </a:r>
                <a:r>
                  <a:rPr lang="en-US" dirty="0" smtClean="0"/>
                  <a:t>) </a:t>
                </a:r>
              </a:p>
              <a:p>
                <a:pPr marL="548640" lvl="2" indent="0">
                  <a:spcBef>
                    <a:spcPts val="1200"/>
                  </a:spcBef>
                  <a:buNone/>
                </a:pPr>
                <a:r>
                  <a:rPr lang="en-US" dirty="0" smtClean="0"/>
                  <a:t>                               = { 0, 1 } ∪ { 0 } ∪ { 0 } </a:t>
                </a:r>
                <a:r>
                  <a:rPr lang="en-US" dirty="0"/>
                  <a:t>=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{ 0, 1 }</a:t>
                </a:r>
                <a:endParaRPr lang="en-US" dirty="0"/>
              </a:p>
              <a:p>
                <a:pPr marL="548640" lvl="2" indent="0">
                  <a:spcBef>
                    <a:spcPts val="1200"/>
                  </a:spcBef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r>
                  <a:rPr lang="en-US" dirty="0" smtClean="0"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’( { 0, 1, 2}, </a:t>
                </a:r>
                <a:r>
                  <a:rPr lang="en-US" i="1" dirty="0" smtClean="0"/>
                  <a:t>b </a:t>
                </a:r>
                <a:r>
                  <a:rPr lang="en-US" dirty="0" smtClean="0"/>
                  <a:t>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( { 0 }, </a:t>
                </a:r>
                <a:r>
                  <a:rPr lang="en-US" i="1" dirty="0" smtClean="0"/>
                  <a:t>b </a:t>
                </a:r>
                <a:r>
                  <a:rPr lang="en-US" dirty="0" smtClean="0"/>
                  <a:t>) ∪</a:t>
                </a:r>
                <a:r>
                  <a:rPr lang="en-US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( { 1 }, </a:t>
                </a:r>
                <a:r>
                  <a:rPr lang="en-US" i="1" dirty="0" smtClean="0"/>
                  <a:t>b </a:t>
                </a:r>
                <a:r>
                  <a:rPr lang="en-US" dirty="0" smtClean="0"/>
                  <a:t>) ∪</a:t>
                </a:r>
                <a:r>
                  <a:rPr lang="en-US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 smtClean="0"/>
                  <a:t>( { 2 }, </a:t>
                </a:r>
                <a:r>
                  <a:rPr lang="en-US" i="1" dirty="0" smtClean="0"/>
                  <a:t>b </a:t>
                </a:r>
                <a:r>
                  <a:rPr lang="en-US" dirty="0" smtClean="0"/>
                  <a:t>) </a:t>
                </a:r>
              </a:p>
              <a:p>
                <a:pPr marL="548640" lvl="2" indent="0">
                  <a:spcBef>
                    <a:spcPts val="1200"/>
                  </a:spcBef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                            = { 0, 2 } ∪ { 1 } ∪ { 0 } </a:t>
                </a:r>
                <a:r>
                  <a:rPr lang="en-US" dirty="0"/>
                  <a:t>=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{ 0, 1, 2 }</a:t>
                </a:r>
                <a:r>
                  <a:rPr lang="en-US" dirty="0" smtClean="0"/>
                  <a:t> 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dirty="0" smtClean="0"/>
                  <a:t>Using the “Table” strategy</a:t>
                </a:r>
              </a:p>
              <a:p>
                <a:pPr lvl="2">
                  <a:spcBef>
                    <a:spcPts val="1200"/>
                  </a:spcBef>
                </a:pPr>
                <a:r>
                  <a:rPr lang="en-US" dirty="0" smtClean="0"/>
                  <a:t>* indicates final state</a:t>
                </a:r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874" y="2560318"/>
                <a:ext cx="11601158" cy="4072599"/>
              </a:xfrm>
              <a:blipFill rotWithShape="1">
                <a:blip r:embed="rId2"/>
                <a:stretch>
                  <a:fillRect t="-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1102372" y="1119815"/>
            <a:ext cx="4276041" cy="1280962"/>
            <a:chOff x="4162709" y="1872601"/>
            <a:chExt cx="4276041" cy="1280962"/>
          </a:xfrm>
        </p:grpSpPr>
        <p:sp>
          <p:nvSpPr>
            <p:cNvPr id="4" name="Oval 3"/>
            <p:cNvSpPr/>
            <p:nvPr/>
          </p:nvSpPr>
          <p:spPr>
            <a:xfrm>
              <a:off x="4206250" y="2438402"/>
              <a:ext cx="435428" cy="4615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5926193" y="2438402"/>
              <a:ext cx="435428" cy="4615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7428422" y="2438402"/>
              <a:ext cx="435428" cy="4615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6361621" y="2669179"/>
              <a:ext cx="105809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endCxn id="14" idx="6"/>
            </p:cNvCxnSpPr>
            <p:nvPr/>
          </p:nvCxnSpPr>
          <p:spPr>
            <a:xfrm flipH="1" flipV="1">
              <a:off x="4685223" y="2666706"/>
              <a:ext cx="1240972" cy="37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endCxn id="5" idx="4"/>
            </p:cNvCxnSpPr>
            <p:nvPr/>
          </p:nvCxnSpPr>
          <p:spPr>
            <a:xfrm flipV="1">
              <a:off x="6143907" y="2899956"/>
              <a:ext cx="0" cy="1915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4162709" y="2407517"/>
              <a:ext cx="522514" cy="518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30"/>
            <p:cNvSpPr>
              <a:spLocks/>
            </p:cNvSpPr>
            <p:nvPr/>
          </p:nvSpPr>
          <p:spPr bwMode="auto">
            <a:xfrm>
              <a:off x="6143907" y="2093914"/>
              <a:ext cx="204787" cy="344488"/>
            </a:xfrm>
            <a:custGeom>
              <a:avLst/>
              <a:gdLst>
                <a:gd name="T0" fmla="*/ 0 w 320"/>
                <a:gd name="T1" fmla="*/ 1 h 384"/>
                <a:gd name="T2" fmla="*/ 0 w 320"/>
                <a:gd name="T3" fmla="*/ 1 h 384"/>
                <a:gd name="T4" fmla="*/ 0 w 320"/>
                <a:gd name="T5" fmla="*/ 0 h 384"/>
                <a:gd name="T6" fmla="*/ 0 w 320"/>
                <a:gd name="T7" fmla="*/ 1 h 384"/>
                <a:gd name="T8" fmla="*/ 0 w 320"/>
                <a:gd name="T9" fmla="*/ 1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0"/>
                <a:gd name="T16" fmla="*/ 0 h 384"/>
                <a:gd name="T17" fmla="*/ 320 w 320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0" h="384">
                  <a:moveTo>
                    <a:pt x="64" y="384"/>
                  </a:moveTo>
                  <a:cubicBezTo>
                    <a:pt x="32" y="272"/>
                    <a:pt x="0" y="160"/>
                    <a:pt x="16" y="96"/>
                  </a:cubicBezTo>
                  <a:cubicBezTo>
                    <a:pt x="32" y="32"/>
                    <a:pt x="112" y="0"/>
                    <a:pt x="160" y="0"/>
                  </a:cubicBezTo>
                  <a:cubicBezTo>
                    <a:pt x="208" y="0"/>
                    <a:pt x="288" y="32"/>
                    <a:pt x="304" y="96"/>
                  </a:cubicBezTo>
                  <a:cubicBezTo>
                    <a:pt x="320" y="160"/>
                    <a:pt x="288" y="272"/>
                    <a:pt x="256" y="384"/>
                  </a:cubicBezTo>
                </a:path>
              </a:pathLst>
            </a:custGeom>
            <a:ln>
              <a:tailEnd type="triangl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30"/>
            <p:cNvSpPr>
              <a:spLocks/>
            </p:cNvSpPr>
            <p:nvPr/>
          </p:nvSpPr>
          <p:spPr bwMode="auto">
            <a:xfrm>
              <a:off x="7602591" y="2085205"/>
              <a:ext cx="204787" cy="344488"/>
            </a:xfrm>
            <a:custGeom>
              <a:avLst/>
              <a:gdLst>
                <a:gd name="T0" fmla="*/ 0 w 320"/>
                <a:gd name="T1" fmla="*/ 1 h 384"/>
                <a:gd name="T2" fmla="*/ 0 w 320"/>
                <a:gd name="T3" fmla="*/ 1 h 384"/>
                <a:gd name="T4" fmla="*/ 0 w 320"/>
                <a:gd name="T5" fmla="*/ 0 h 384"/>
                <a:gd name="T6" fmla="*/ 0 w 320"/>
                <a:gd name="T7" fmla="*/ 1 h 384"/>
                <a:gd name="T8" fmla="*/ 0 w 320"/>
                <a:gd name="T9" fmla="*/ 1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0"/>
                <a:gd name="T16" fmla="*/ 0 h 384"/>
                <a:gd name="T17" fmla="*/ 320 w 320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0" h="384">
                  <a:moveTo>
                    <a:pt x="64" y="384"/>
                  </a:moveTo>
                  <a:cubicBezTo>
                    <a:pt x="32" y="272"/>
                    <a:pt x="0" y="160"/>
                    <a:pt x="16" y="96"/>
                  </a:cubicBezTo>
                  <a:cubicBezTo>
                    <a:pt x="32" y="32"/>
                    <a:pt x="112" y="0"/>
                    <a:pt x="160" y="0"/>
                  </a:cubicBezTo>
                  <a:cubicBezTo>
                    <a:pt x="208" y="0"/>
                    <a:pt x="288" y="32"/>
                    <a:pt x="304" y="96"/>
                  </a:cubicBezTo>
                  <a:cubicBezTo>
                    <a:pt x="320" y="160"/>
                    <a:pt x="288" y="272"/>
                    <a:pt x="256" y="384"/>
                  </a:cubicBezTo>
                </a:path>
              </a:pathLst>
            </a:custGeom>
            <a:ln>
              <a:tailEnd type="triangl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Arc 17"/>
            <p:cNvSpPr/>
            <p:nvPr/>
          </p:nvSpPr>
          <p:spPr>
            <a:xfrm>
              <a:off x="6143907" y="2473237"/>
              <a:ext cx="1384663" cy="222068"/>
            </a:xfrm>
            <a:prstGeom prst="arc">
              <a:avLst>
                <a:gd name="adj1" fmla="val 11722593"/>
                <a:gd name="adj2" fmla="val 0"/>
              </a:avLst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/>
            <p:cNvSpPr/>
            <p:nvPr/>
          </p:nvSpPr>
          <p:spPr>
            <a:xfrm rot="10635816">
              <a:off x="4672313" y="2617197"/>
              <a:ext cx="1384663" cy="222068"/>
            </a:xfrm>
            <a:prstGeom prst="arc">
              <a:avLst>
                <a:gd name="adj1" fmla="val 11722593"/>
                <a:gd name="adj2" fmla="val 0"/>
              </a:avLst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077107" y="2257449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b</a:t>
              </a:r>
              <a:endParaRPr lang="en-US" i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898583" y="2784231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a</a:t>
              </a:r>
              <a:r>
                <a:rPr lang="en-US" dirty="0" smtClean="0"/>
                <a:t>, </a:t>
              </a:r>
              <a:r>
                <a:rPr lang="en-US" i="1" dirty="0" smtClean="0"/>
                <a:t>b</a:t>
              </a:r>
              <a:endParaRPr lang="en-US" i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599624" y="1872601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a</a:t>
              </a:r>
              <a:r>
                <a:rPr lang="en-US" dirty="0" smtClean="0"/>
                <a:t>, </a:t>
              </a:r>
              <a:r>
                <a:rPr lang="en-US" i="1" dirty="0" smtClean="0"/>
                <a:t>b</a:t>
              </a:r>
              <a:endParaRPr lang="en-US" i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857944" y="2159591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a</a:t>
              </a:r>
              <a:endParaRPr lang="en-US" i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636033" y="2695305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a</a:t>
              </a:r>
              <a:endParaRPr lang="en-US" i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807378" y="1929665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b</a:t>
              </a:r>
              <a:endParaRPr lang="en-US" i="1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598529" y="853180"/>
            <a:ext cx="5125285" cy="1654488"/>
            <a:chOff x="1958109" y="4743343"/>
            <a:chExt cx="5125285" cy="1654488"/>
          </a:xfrm>
        </p:grpSpPr>
        <p:sp>
          <p:nvSpPr>
            <p:cNvPr id="22" name="Oval 21"/>
            <p:cNvSpPr/>
            <p:nvPr/>
          </p:nvSpPr>
          <p:spPr>
            <a:xfrm>
              <a:off x="2185861" y="5652922"/>
              <a:ext cx="574755" cy="4710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/>
                <a:t>{0}</a:t>
              </a:r>
              <a:endParaRPr lang="en-US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4047394" y="5181879"/>
              <a:ext cx="574755" cy="4710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smtClean="0"/>
                <a:t>{0, 1}</a:t>
              </a:r>
              <a:endParaRPr lang="en-US" sz="1200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5856529" y="5338003"/>
              <a:ext cx="574755" cy="4710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smtClean="0"/>
                <a:t>{0, 1, 2}</a:t>
              </a:r>
              <a:endParaRPr lang="en-US" sz="90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4502352" y="5901025"/>
              <a:ext cx="574755" cy="4710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 smtClean="0"/>
                <a:t>{0, 2}</a:t>
              </a:r>
              <a:endParaRPr lang="en-US" sz="1200" dirty="0"/>
            </a:p>
          </p:txBody>
        </p:sp>
        <p:cxnSp>
          <p:nvCxnSpPr>
            <p:cNvPr id="8" name="Straight Arrow Connector 7"/>
            <p:cNvCxnSpPr>
              <a:endCxn id="22" idx="2"/>
            </p:cNvCxnSpPr>
            <p:nvPr/>
          </p:nvCxnSpPr>
          <p:spPr>
            <a:xfrm flipV="1">
              <a:off x="1958109" y="5888444"/>
              <a:ext cx="227752" cy="125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22" idx="6"/>
              <a:endCxn id="27" idx="2"/>
            </p:cNvCxnSpPr>
            <p:nvPr/>
          </p:nvCxnSpPr>
          <p:spPr>
            <a:xfrm flipV="1">
              <a:off x="2760616" y="5417401"/>
              <a:ext cx="1286778" cy="4710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2" idx="6"/>
              <a:endCxn id="29" idx="2"/>
            </p:cNvCxnSpPr>
            <p:nvPr/>
          </p:nvCxnSpPr>
          <p:spPr>
            <a:xfrm>
              <a:off x="2760616" y="5888444"/>
              <a:ext cx="1741736" cy="2481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29" idx="0"/>
              <a:endCxn id="27" idx="5"/>
            </p:cNvCxnSpPr>
            <p:nvPr/>
          </p:nvCxnSpPr>
          <p:spPr>
            <a:xfrm flipH="1" flipV="1">
              <a:off x="4537978" y="5583939"/>
              <a:ext cx="251752" cy="3170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Freeform 130"/>
            <p:cNvSpPr>
              <a:spLocks/>
            </p:cNvSpPr>
            <p:nvPr/>
          </p:nvSpPr>
          <p:spPr bwMode="auto">
            <a:xfrm>
              <a:off x="4453008" y="4908128"/>
              <a:ext cx="204787" cy="344488"/>
            </a:xfrm>
            <a:custGeom>
              <a:avLst/>
              <a:gdLst>
                <a:gd name="T0" fmla="*/ 0 w 320"/>
                <a:gd name="T1" fmla="*/ 1 h 384"/>
                <a:gd name="T2" fmla="*/ 0 w 320"/>
                <a:gd name="T3" fmla="*/ 1 h 384"/>
                <a:gd name="T4" fmla="*/ 0 w 320"/>
                <a:gd name="T5" fmla="*/ 0 h 384"/>
                <a:gd name="T6" fmla="*/ 0 w 320"/>
                <a:gd name="T7" fmla="*/ 1 h 384"/>
                <a:gd name="T8" fmla="*/ 0 w 320"/>
                <a:gd name="T9" fmla="*/ 1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0"/>
                <a:gd name="T16" fmla="*/ 0 h 384"/>
                <a:gd name="T17" fmla="*/ 320 w 320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0" h="384">
                  <a:moveTo>
                    <a:pt x="64" y="384"/>
                  </a:moveTo>
                  <a:cubicBezTo>
                    <a:pt x="32" y="272"/>
                    <a:pt x="0" y="160"/>
                    <a:pt x="16" y="96"/>
                  </a:cubicBezTo>
                  <a:cubicBezTo>
                    <a:pt x="32" y="32"/>
                    <a:pt x="112" y="0"/>
                    <a:pt x="160" y="0"/>
                  </a:cubicBezTo>
                  <a:cubicBezTo>
                    <a:pt x="208" y="0"/>
                    <a:pt x="288" y="32"/>
                    <a:pt x="304" y="96"/>
                  </a:cubicBezTo>
                  <a:cubicBezTo>
                    <a:pt x="320" y="160"/>
                    <a:pt x="288" y="272"/>
                    <a:pt x="256" y="384"/>
                  </a:cubicBezTo>
                </a:path>
              </a:pathLst>
            </a:custGeom>
            <a:ln>
              <a:tailEnd type="triangl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130"/>
            <p:cNvSpPr>
              <a:spLocks/>
            </p:cNvSpPr>
            <p:nvPr/>
          </p:nvSpPr>
          <p:spPr bwMode="auto">
            <a:xfrm>
              <a:off x="6291958" y="5165759"/>
              <a:ext cx="204787" cy="344488"/>
            </a:xfrm>
            <a:custGeom>
              <a:avLst/>
              <a:gdLst>
                <a:gd name="T0" fmla="*/ 0 w 320"/>
                <a:gd name="T1" fmla="*/ 1 h 384"/>
                <a:gd name="T2" fmla="*/ 0 w 320"/>
                <a:gd name="T3" fmla="*/ 1 h 384"/>
                <a:gd name="T4" fmla="*/ 0 w 320"/>
                <a:gd name="T5" fmla="*/ 0 h 384"/>
                <a:gd name="T6" fmla="*/ 0 w 320"/>
                <a:gd name="T7" fmla="*/ 1 h 384"/>
                <a:gd name="T8" fmla="*/ 0 w 320"/>
                <a:gd name="T9" fmla="*/ 1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0"/>
                <a:gd name="T16" fmla="*/ 0 h 384"/>
                <a:gd name="T17" fmla="*/ 320 w 320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0" h="384">
                  <a:moveTo>
                    <a:pt x="64" y="384"/>
                  </a:moveTo>
                  <a:cubicBezTo>
                    <a:pt x="32" y="272"/>
                    <a:pt x="0" y="160"/>
                    <a:pt x="16" y="96"/>
                  </a:cubicBezTo>
                  <a:cubicBezTo>
                    <a:pt x="32" y="32"/>
                    <a:pt x="112" y="0"/>
                    <a:pt x="160" y="0"/>
                  </a:cubicBezTo>
                  <a:cubicBezTo>
                    <a:pt x="208" y="0"/>
                    <a:pt x="288" y="32"/>
                    <a:pt x="304" y="96"/>
                  </a:cubicBezTo>
                  <a:cubicBezTo>
                    <a:pt x="320" y="160"/>
                    <a:pt x="288" y="272"/>
                    <a:pt x="256" y="384"/>
                  </a:cubicBezTo>
                </a:path>
              </a:pathLst>
            </a:custGeom>
            <a:ln>
              <a:tailEnd type="triangl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130"/>
            <p:cNvSpPr>
              <a:spLocks/>
            </p:cNvSpPr>
            <p:nvPr/>
          </p:nvSpPr>
          <p:spPr bwMode="auto">
            <a:xfrm>
              <a:off x="5029415" y="5840251"/>
              <a:ext cx="204787" cy="344488"/>
            </a:xfrm>
            <a:custGeom>
              <a:avLst/>
              <a:gdLst>
                <a:gd name="T0" fmla="*/ 0 w 320"/>
                <a:gd name="T1" fmla="*/ 1 h 384"/>
                <a:gd name="T2" fmla="*/ 0 w 320"/>
                <a:gd name="T3" fmla="*/ 1 h 384"/>
                <a:gd name="T4" fmla="*/ 0 w 320"/>
                <a:gd name="T5" fmla="*/ 0 h 384"/>
                <a:gd name="T6" fmla="*/ 0 w 320"/>
                <a:gd name="T7" fmla="*/ 1 h 384"/>
                <a:gd name="T8" fmla="*/ 0 w 320"/>
                <a:gd name="T9" fmla="*/ 1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0"/>
                <a:gd name="T16" fmla="*/ 0 h 384"/>
                <a:gd name="T17" fmla="*/ 320 w 320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0" h="384">
                  <a:moveTo>
                    <a:pt x="64" y="384"/>
                  </a:moveTo>
                  <a:cubicBezTo>
                    <a:pt x="32" y="272"/>
                    <a:pt x="0" y="160"/>
                    <a:pt x="16" y="96"/>
                  </a:cubicBezTo>
                  <a:cubicBezTo>
                    <a:pt x="32" y="32"/>
                    <a:pt x="112" y="0"/>
                    <a:pt x="160" y="0"/>
                  </a:cubicBezTo>
                  <a:cubicBezTo>
                    <a:pt x="208" y="0"/>
                    <a:pt x="288" y="32"/>
                    <a:pt x="304" y="96"/>
                  </a:cubicBezTo>
                  <a:cubicBezTo>
                    <a:pt x="320" y="160"/>
                    <a:pt x="288" y="272"/>
                    <a:pt x="256" y="384"/>
                  </a:cubicBezTo>
                </a:path>
              </a:pathLst>
            </a:custGeom>
            <a:ln>
              <a:tailEnd type="triangl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37" name="Straight Arrow Connector 36"/>
            <p:cNvCxnSpPr>
              <a:stCxn id="27" idx="7"/>
              <a:endCxn id="28" idx="2"/>
            </p:cNvCxnSpPr>
            <p:nvPr/>
          </p:nvCxnSpPr>
          <p:spPr>
            <a:xfrm>
              <a:off x="4537978" y="5250862"/>
              <a:ext cx="1318551" cy="3226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28" idx="3"/>
              <a:endCxn id="27" idx="6"/>
            </p:cNvCxnSpPr>
            <p:nvPr/>
          </p:nvCxnSpPr>
          <p:spPr>
            <a:xfrm flipH="1" flipV="1">
              <a:off x="4622149" y="5417401"/>
              <a:ext cx="1318551" cy="3226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3240393" y="5289983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a</a:t>
              </a:r>
              <a:endParaRPr lang="en-US" i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606261" y="4743343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a</a:t>
              </a:r>
              <a:endParaRPr lang="en-US" i="1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328739" y="5615939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a</a:t>
              </a:r>
              <a:endParaRPr lang="en-US" i="1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968445" y="5440269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a</a:t>
              </a:r>
              <a:endParaRPr lang="en-US" i="1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219001" y="5112789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b</a:t>
              </a:r>
              <a:endParaRPr lang="en-US" i="1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452022" y="4976450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b</a:t>
              </a:r>
              <a:endParaRPr lang="en-US" i="1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199962" y="5759109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b</a:t>
              </a:r>
              <a:endParaRPr lang="en-US" i="1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230693" y="5959731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b</a:t>
              </a:r>
              <a:endParaRPr lang="en-US" i="1" dirty="0"/>
            </a:p>
          </p:txBody>
        </p:sp>
        <p:sp>
          <p:nvSpPr>
            <p:cNvPr id="48" name="Oval 47"/>
            <p:cNvSpPr/>
            <p:nvPr/>
          </p:nvSpPr>
          <p:spPr>
            <a:xfrm>
              <a:off x="4481520" y="5868822"/>
              <a:ext cx="622547" cy="52900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5829277" y="5309305"/>
              <a:ext cx="622547" cy="52900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206057"/>
              </p:ext>
            </p:extLst>
          </p:nvPr>
        </p:nvGraphicFramePr>
        <p:xfrm>
          <a:off x="6480184" y="4465703"/>
          <a:ext cx="4064001" cy="210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65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States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smtClean="0"/>
                        <a:t>a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smtClean="0"/>
                        <a:t>b</a:t>
                      </a:r>
                      <a:endParaRPr lang="en-US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sym typeface="Symbol"/>
                        </a:rPr>
                        <a:t>          </a:t>
                      </a:r>
                      <a:r>
                        <a:rPr lang="en-US" sz="1100" baseline="0" dirty="0" smtClean="0">
                          <a:sym typeface="Symbol"/>
                        </a:rPr>
                        <a:t> </a:t>
                      </a:r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{ 0</a:t>
                      </a:r>
                      <a:r>
                        <a:rPr lang="en-US" sz="1100" baseline="0" dirty="0" smtClean="0"/>
                        <a:t> , 1 }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{ 0, 2 }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 { 0 }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{ 1 }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  2 *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{ 0 }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{ 0 }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>
                          <a:sym typeface="Symbol"/>
                        </a:rPr>
                        <a:t>         </a:t>
                      </a:r>
                      <a:r>
                        <a:rPr lang="en-US" sz="1100" dirty="0" smtClean="0"/>
                        <a:t>{ 0 }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{ 0, 1 }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{ 0, 2 }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{ 0, 1 }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{ 0, 1 }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{ 0, 1, 2 }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{ 0, 2 } *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{ 0, 1 }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{ 0, 2 }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97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{ 0, 1, 2 }</a:t>
                      </a:r>
                      <a:r>
                        <a:rPr lang="en-US" sz="1100" baseline="0" dirty="0" smtClean="0"/>
                        <a:t> *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{ 0, 1 }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{ 0, 1, 2 }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36" name="Straight Connector 35"/>
          <p:cNvCxnSpPr>
            <a:endCxn id="15" idx="3"/>
          </p:cNvCxnSpPr>
          <p:nvPr/>
        </p:nvCxnSpPr>
        <p:spPr>
          <a:xfrm>
            <a:off x="6480184" y="5519308"/>
            <a:ext cx="406400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54</a:t>
            </a:fld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684412" y="4754880"/>
            <a:ext cx="1149315" cy="696350"/>
            <a:chOff x="10684412" y="4754880"/>
            <a:chExt cx="1149315" cy="696350"/>
          </a:xfrm>
        </p:grpSpPr>
        <p:sp>
          <p:nvSpPr>
            <p:cNvPr id="50" name="Right Brace 49"/>
            <p:cNvSpPr/>
            <p:nvPr/>
          </p:nvSpPr>
          <p:spPr>
            <a:xfrm>
              <a:off x="10684412" y="4754880"/>
              <a:ext cx="182880" cy="696350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0957397" y="4935098"/>
              <a:ext cx="8763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ym typeface="Symbol"/>
                </a:rPr>
                <a:t> (NFA)</a:t>
              </a:r>
              <a:endParaRPr lang="en-US" sz="1600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0689530" y="5519308"/>
            <a:ext cx="1201158" cy="1043270"/>
            <a:chOff x="10689530" y="5519308"/>
            <a:chExt cx="1201158" cy="1043270"/>
          </a:xfrm>
        </p:grpSpPr>
        <p:sp>
          <p:nvSpPr>
            <p:cNvPr id="51" name="Right Brace 50"/>
            <p:cNvSpPr/>
            <p:nvPr/>
          </p:nvSpPr>
          <p:spPr>
            <a:xfrm>
              <a:off x="10689530" y="5519308"/>
              <a:ext cx="182880" cy="1043270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0969858" y="5871666"/>
              <a:ext cx="9208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ym typeface="Symbol"/>
                </a:rPr>
                <a:t>’ (DFA)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1826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2980" y="333098"/>
            <a:ext cx="6213231" cy="890784"/>
          </a:xfrm>
        </p:spPr>
        <p:txBody>
          <a:bodyPr>
            <a:normAutofit/>
          </a:bodyPr>
          <a:lstStyle/>
          <a:p>
            <a:r>
              <a:rPr lang="en-US" dirty="0" smtClean="0"/>
              <a:t>Example 2 - NFA to DFA</a:t>
            </a:r>
            <a:endParaRPr lang="en-US" dirty="0"/>
          </a:p>
        </p:txBody>
      </p:sp>
      <p:sp>
        <p:nvSpPr>
          <p:cNvPr id="14" name="Left-Right Arrow 13"/>
          <p:cNvSpPr/>
          <p:nvPr/>
        </p:nvSpPr>
        <p:spPr>
          <a:xfrm>
            <a:off x="5608849" y="4958175"/>
            <a:ext cx="1654629" cy="43107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645922" y="2272209"/>
            <a:ext cx="4183999" cy="3117041"/>
            <a:chOff x="1645922" y="2272209"/>
            <a:chExt cx="4183999" cy="3117041"/>
          </a:xfrm>
        </p:grpSpPr>
        <p:sp>
          <p:nvSpPr>
            <p:cNvPr id="10" name="TextBox 9"/>
            <p:cNvSpPr txBox="1"/>
            <p:nvPr/>
          </p:nvSpPr>
          <p:spPr>
            <a:xfrm>
              <a:off x="2424865" y="5019918"/>
              <a:ext cx="30784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Nondeterministic FA</a:t>
              </a:r>
              <a:endParaRPr lang="en-US" b="1" dirty="0"/>
            </a:p>
          </p:txBody>
        </p:sp>
        <p:pic>
          <p:nvPicPr>
            <p:cNvPr id="15" name="Content Placeholder 3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5922" y="2272209"/>
              <a:ext cx="4183999" cy="2243528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6887070" y="1569041"/>
            <a:ext cx="3909884" cy="3831046"/>
            <a:chOff x="6887070" y="1569041"/>
            <a:chExt cx="3909884" cy="3831046"/>
          </a:xfrm>
        </p:grpSpPr>
        <p:sp>
          <p:nvSpPr>
            <p:cNvPr id="9" name="TextBox 8"/>
            <p:cNvSpPr txBox="1"/>
            <p:nvPr/>
          </p:nvSpPr>
          <p:spPr>
            <a:xfrm>
              <a:off x="7934522" y="5030755"/>
              <a:ext cx="2516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Deterministic FA</a:t>
              </a:r>
              <a:endParaRPr lang="en-US" b="1" dirty="0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7070" y="1569041"/>
              <a:ext cx="3909884" cy="3245486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73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0113" y="466745"/>
            <a:ext cx="6234332" cy="862649"/>
          </a:xfrm>
        </p:spPr>
        <p:txBody>
          <a:bodyPr>
            <a:normAutofit/>
          </a:bodyPr>
          <a:lstStyle/>
          <a:p>
            <a:r>
              <a:rPr lang="en-US" dirty="0" smtClean="0"/>
              <a:t>Example 3 - NFA to DFA </a:t>
            </a:r>
            <a:endParaRPr lang="en-US" dirty="0"/>
          </a:p>
        </p:txBody>
      </p:sp>
      <p:sp>
        <p:nvSpPr>
          <p:cNvPr id="14" name="Left-Right Arrow 13"/>
          <p:cNvSpPr/>
          <p:nvPr/>
        </p:nvSpPr>
        <p:spPr>
          <a:xfrm>
            <a:off x="5376733" y="4937401"/>
            <a:ext cx="1654629" cy="43107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25844" y="1994445"/>
            <a:ext cx="5959681" cy="3395019"/>
            <a:chOff x="725844" y="1994445"/>
            <a:chExt cx="5959681" cy="3395019"/>
          </a:xfrm>
        </p:grpSpPr>
        <p:grpSp>
          <p:nvGrpSpPr>
            <p:cNvPr id="4" name="Group 3"/>
            <p:cNvGrpSpPr/>
            <p:nvPr/>
          </p:nvGrpSpPr>
          <p:grpSpPr>
            <a:xfrm>
              <a:off x="725844" y="1994445"/>
              <a:ext cx="5517464" cy="3395019"/>
              <a:chOff x="725844" y="1994445"/>
              <a:chExt cx="5517464" cy="3395019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986079" y="5020132"/>
                <a:ext cx="31046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Nondeterministic FA</a:t>
                </a:r>
                <a:endParaRPr lang="en-US" b="1" dirty="0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953596" y="3082000"/>
                <a:ext cx="574755" cy="4710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/>
                  <a:t>0</a:t>
                </a:r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2815129" y="2610957"/>
                <a:ext cx="574755" cy="4710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 smtClean="0"/>
                  <a:t>1</a:t>
                </a:r>
                <a:endParaRPr lang="en-US" sz="1200" dirty="0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4624264" y="2584193"/>
                <a:ext cx="574755" cy="4710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 smtClean="0"/>
                  <a:t>2</a:t>
                </a:r>
                <a:endParaRPr lang="en-US" sz="1200" dirty="0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2860535" y="3544674"/>
                <a:ext cx="574755" cy="4710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 smtClean="0"/>
                  <a:t>3</a:t>
                </a:r>
                <a:endParaRPr lang="en-US" sz="1200" dirty="0"/>
              </a:p>
            </p:txBody>
          </p:sp>
          <p:cxnSp>
            <p:nvCxnSpPr>
              <p:cNvPr id="19" name="Straight Arrow Connector 18"/>
              <p:cNvCxnSpPr>
                <a:endCxn id="15" idx="2"/>
              </p:cNvCxnSpPr>
              <p:nvPr/>
            </p:nvCxnSpPr>
            <p:spPr>
              <a:xfrm flipV="1">
                <a:off x="725844" y="3317522"/>
                <a:ext cx="227752" cy="125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>
                <a:stCxn id="15" idx="6"/>
                <a:endCxn id="16" idx="2"/>
              </p:cNvCxnSpPr>
              <p:nvPr/>
            </p:nvCxnSpPr>
            <p:spPr>
              <a:xfrm flipV="1">
                <a:off x="1528351" y="2846479"/>
                <a:ext cx="1286778" cy="47104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>
                <a:stCxn id="15" idx="6"/>
                <a:endCxn id="18" idx="2"/>
              </p:cNvCxnSpPr>
              <p:nvPr/>
            </p:nvCxnSpPr>
            <p:spPr>
              <a:xfrm>
                <a:off x="1528351" y="3317522"/>
                <a:ext cx="1332184" cy="4626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Freeform 130"/>
              <p:cNvSpPr>
                <a:spLocks/>
              </p:cNvSpPr>
              <p:nvPr/>
            </p:nvSpPr>
            <p:spPr bwMode="auto">
              <a:xfrm>
                <a:off x="3220743" y="2337206"/>
                <a:ext cx="204787" cy="344488"/>
              </a:xfrm>
              <a:custGeom>
                <a:avLst/>
                <a:gdLst>
                  <a:gd name="T0" fmla="*/ 0 w 320"/>
                  <a:gd name="T1" fmla="*/ 1 h 384"/>
                  <a:gd name="T2" fmla="*/ 0 w 320"/>
                  <a:gd name="T3" fmla="*/ 1 h 384"/>
                  <a:gd name="T4" fmla="*/ 0 w 320"/>
                  <a:gd name="T5" fmla="*/ 0 h 384"/>
                  <a:gd name="T6" fmla="*/ 0 w 320"/>
                  <a:gd name="T7" fmla="*/ 1 h 384"/>
                  <a:gd name="T8" fmla="*/ 0 w 320"/>
                  <a:gd name="T9" fmla="*/ 1 h 3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0"/>
                  <a:gd name="T16" fmla="*/ 0 h 384"/>
                  <a:gd name="T17" fmla="*/ 320 w 320"/>
                  <a:gd name="T18" fmla="*/ 384 h 3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0" h="384">
                    <a:moveTo>
                      <a:pt x="64" y="384"/>
                    </a:moveTo>
                    <a:cubicBezTo>
                      <a:pt x="32" y="272"/>
                      <a:pt x="0" y="160"/>
                      <a:pt x="16" y="96"/>
                    </a:cubicBezTo>
                    <a:cubicBezTo>
                      <a:pt x="32" y="32"/>
                      <a:pt x="112" y="0"/>
                      <a:pt x="160" y="0"/>
                    </a:cubicBezTo>
                    <a:cubicBezTo>
                      <a:pt x="208" y="0"/>
                      <a:pt x="288" y="32"/>
                      <a:pt x="304" y="96"/>
                    </a:cubicBezTo>
                    <a:cubicBezTo>
                      <a:pt x="320" y="160"/>
                      <a:pt x="288" y="272"/>
                      <a:pt x="256" y="384"/>
                    </a:cubicBezTo>
                  </a:path>
                </a:pathLst>
              </a:custGeom>
              <a:ln>
                <a:tailEnd type="triangle"/>
              </a:ln>
              <a:ex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Freeform 130"/>
              <p:cNvSpPr>
                <a:spLocks/>
              </p:cNvSpPr>
              <p:nvPr/>
            </p:nvSpPr>
            <p:spPr bwMode="auto">
              <a:xfrm>
                <a:off x="5059693" y="2411949"/>
                <a:ext cx="204787" cy="344488"/>
              </a:xfrm>
              <a:custGeom>
                <a:avLst/>
                <a:gdLst>
                  <a:gd name="T0" fmla="*/ 0 w 320"/>
                  <a:gd name="T1" fmla="*/ 1 h 384"/>
                  <a:gd name="T2" fmla="*/ 0 w 320"/>
                  <a:gd name="T3" fmla="*/ 1 h 384"/>
                  <a:gd name="T4" fmla="*/ 0 w 320"/>
                  <a:gd name="T5" fmla="*/ 0 h 384"/>
                  <a:gd name="T6" fmla="*/ 0 w 320"/>
                  <a:gd name="T7" fmla="*/ 1 h 384"/>
                  <a:gd name="T8" fmla="*/ 0 w 320"/>
                  <a:gd name="T9" fmla="*/ 1 h 3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0"/>
                  <a:gd name="T16" fmla="*/ 0 h 384"/>
                  <a:gd name="T17" fmla="*/ 320 w 320"/>
                  <a:gd name="T18" fmla="*/ 384 h 3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0" h="384">
                    <a:moveTo>
                      <a:pt x="64" y="384"/>
                    </a:moveTo>
                    <a:cubicBezTo>
                      <a:pt x="32" y="272"/>
                      <a:pt x="0" y="160"/>
                      <a:pt x="16" y="96"/>
                    </a:cubicBezTo>
                    <a:cubicBezTo>
                      <a:pt x="32" y="32"/>
                      <a:pt x="112" y="0"/>
                      <a:pt x="160" y="0"/>
                    </a:cubicBezTo>
                    <a:cubicBezTo>
                      <a:pt x="208" y="0"/>
                      <a:pt x="288" y="32"/>
                      <a:pt x="304" y="96"/>
                    </a:cubicBezTo>
                    <a:cubicBezTo>
                      <a:pt x="320" y="160"/>
                      <a:pt x="288" y="272"/>
                      <a:pt x="256" y="384"/>
                    </a:cubicBezTo>
                  </a:path>
                </a:pathLst>
              </a:custGeom>
              <a:ln>
                <a:tailEnd type="triangle"/>
              </a:ln>
              <a:ex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Freeform 130"/>
              <p:cNvSpPr>
                <a:spLocks/>
              </p:cNvSpPr>
              <p:nvPr/>
            </p:nvSpPr>
            <p:spPr bwMode="auto">
              <a:xfrm>
                <a:off x="3270828" y="3285155"/>
                <a:ext cx="204787" cy="344488"/>
              </a:xfrm>
              <a:custGeom>
                <a:avLst/>
                <a:gdLst>
                  <a:gd name="T0" fmla="*/ 0 w 320"/>
                  <a:gd name="T1" fmla="*/ 1 h 384"/>
                  <a:gd name="T2" fmla="*/ 0 w 320"/>
                  <a:gd name="T3" fmla="*/ 1 h 384"/>
                  <a:gd name="T4" fmla="*/ 0 w 320"/>
                  <a:gd name="T5" fmla="*/ 0 h 384"/>
                  <a:gd name="T6" fmla="*/ 0 w 320"/>
                  <a:gd name="T7" fmla="*/ 1 h 384"/>
                  <a:gd name="T8" fmla="*/ 0 w 320"/>
                  <a:gd name="T9" fmla="*/ 1 h 3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0"/>
                  <a:gd name="T16" fmla="*/ 0 h 384"/>
                  <a:gd name="T17" fmla="*/ 320 w 320"/>
                  <a:gd name="T18" fmla="*/ 384 h 3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0" h="384">
                    <a:moveTo>
                      <a:pt x="64" y="384"/>
                    </a:moveTo>
                    <a:cubicBezTo>
                      <a:pt x="32" y="272"/>
                      <a:pt x="0" y="160"/>
                      <a:pt x="16" y="96"/>
                    </a:cubicBezTo>
                    <a:cubicBezTo>
                      <a:pt x="32" y="32"/>
                      <a:pt x="112" y="0"/>
                      <a:pt x="160" y="0"/>
                    </a:cubicBezTo>
                    <a:cubicBezTo>
                      <a:pt x="208" y="0"/>
                      <a:pt x="288" y="32"/>
                      <a:pt x="304" y="96"/>
                    </a:cubicBezTo>
                    <a:cubicBezTo>
                      <a:pt x="320" y="160"/>
                      <a:pt x="288" y="272"/>
                      <a:pt x="256" y="384"/>
                    </a:cubicBezTo>
                  </a:path>
                </a:pathLst>
              </a:custGeom>
              <a:ln>
                <a:tailEnd type="triangle"/>
              </a:ln>
              <a:ex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26" name="Straight Arrow Connector 25"/>
              <p:cNvCxnSpPr>
                <a:stCxn id="16" idx="6"/>
                <a:endCxn id="17" idx="2"/>
              </p:cNvCxnSpPr>
              <p:nvPr/>
            </p:nvCxnSpPr>
            <p:spPr>
              <a:xfrm flipV="1">
                <a:off x="3389884" y="2819715"/>
                <a:ext cx="1234380" cy="267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/>
              <p:cNvSpPr txBox="1"/>
              <p:nvPr/>
            </p:nvSpPr>
            <p:spPr>
              <a:xfrm>
                <a:off x="2008128" y="2719061"/>
                <a:ext cx="6313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c</a:t>
                </a:r>
                <a:endParaRPr lang="en-US" i="1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192983" y="1994445"/>
                <a:ext cx="6313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a</a:t>
                </a:r>
                <a:endParaRPr lang="en-US" i="1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3696909" y="2509458"/>
                <a:ext cx="6313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b</a:t>
                </a:r>
                <a:r>
                  <a:rPr lang="en-US" dirty="0" smtClean="0"/>
                  <a:t>, </a:t>
                </a:r>
                <a:r>
                  <a:rPr lang="en-US" i="1" dirty="0" smtClean="0"/>
                  <a:t>c</a:t>
                </a:r>
                <a:endParaRPr lang="en-US" i="1" dirty="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4910261" y="2046790"/>
                <a:ext cx="6313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a</a:t>
                </a:r>
                <a:r>
                  <a:rPr lang="en-US" dirty="0" smtClean="0"/>
                  <a:t>, </a:t>
                </a:r>
                <a:r>
                  <a:rPr lang="en-US" i="1" dirty="0" smtClean="0"/>
                  <a:t>b</a:t>
                </a:r>
                <a:endParaRPr lang="en-US" i="1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3457663" y="3166074"/>
                <a:ext cx="6313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a</a:t>
                </a:r>
                <a:r>
                  <a:rPr lang="en-US" dirty="0" smtClean="0"/>
                  <a:t>, </a:t>
                </a:r>
                <a:r>
                  <a:rPr lang="en-US" i="1" dirty="0" smtClean="0"/>
                  <a:t>b</a:t>
                </a:r>
                <a:endParaRPr lang="en-US" i="1" dirty="0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970094" y="3457399"/>
                <a:ext cx="6313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c</a:t>
                </a:r>
                <a:endParaRPr lang="en-US" i="1" dirty="0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5620761" y="3537640"/>
                <a:ext cx="622547" cy="52900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4597012" y="2555495"/>
                <a:ext cx="622547" cy="52900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Freeform 130"/>
              <p:cNvSpPr>
                <a:spLocks/>
              </p:cNvSpPr>
              <p:nvPr/>
            </p:nvSpPr>
            <p:spPr bwMode="auto">
              <a:xfrm>
                <a:off x="1178686" y="2752649"/>
                <a:ext cx="204787" cy="344488"/>
              </a:xfrm>
              <a:custGeom>
                <a:avLst/>
                <a:gdLst>
                  <a:gd name="T0" fmla="*/ 0 w 320"/>
                  <a:gd name="T1" fmla="*/ 1 h 384"/>
                  <a:gd name="T2" fmla="*/ 0 w 320"/>
                  <a:gd name="T3" fmla="*/ 1 h 384"/>
                  <a:gd name="T4" fmla="*/ 0 w 320"/>
                  <a:gd name="T5" fmla="*/ 0 h 384"/>
                  <a:gd name="T6" fmla="*/ 0 w 320"/>
                  <a:gd name="T7" fmla="*/ 1 h 384"/>
                  <a:gd name="T8" fmla="*/ 0 w 320"/>
                  <a:gd name="T9" fmla="*/ 1 h 3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0"/>
                  <a:gd name="T16" fmla="*/ 0 h 384"/>
                  <a:gd name="T17" fmla="*/ 320 w 320"/>
                  <a:gd name="T18" fmla="*/ 384 h 3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0" h="384">
                    <a:moveTo>
                      <a:pt x="64" y="384"/>
                    </a:moveTo>
                    <a:cubicBezTo>
                      <a:pt x="32" y="272"/>
                      <a:pt x="0" y="160"/>
                      <a:pt x="16" y="96"/>
                    </a:cubicBezTo>
                    <a:cubicBezTo>
                      <a:pt x="32" y="32"/>
                      <a:pt x="112" y="0"/>
                      <a:pt x="160" y="0"/>
                    </a:cubicBezTo>
                    <a:cubicBezTo>
                      <a:pt x="208" y="0"/>
                      <a:pt x="288" y="32"/>
                      <a:pt x="304" y="96"/>
                    </a:cubicBezTo>
                    <a:cubicBezTo>
                      <a:pt x="320" y="160"/>
                      <a:pt x="288" y="272"/>
                      <a:pt x="256" y="384"/>
                    </a:cubicBezTo>
                  </a:path>
                </a:pathLst>
              </a:custGeom>
              <a:ln>
                <a:tailEnd type="triangle"/>
              </a:ln>
              <a:ex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109247" y="2349729"/>
                <a:ext cx="10320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a</a:t>
                </a:r>
                <a:r>
                  <a:rPr lang="en-US" dirty="0" smtClean="0"/>
                  <a:t>, 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, </a:t>
                </a:r>
                <a:r>
                  <a:rPr lang="en-US" i="1" dirty="0" smtClean="0"/>
                  <a:t>c</a:t>
                </a:r>
                <a:endParaRPr lang="en-US" i="1" dirty="0"/>
              </a:p>
            </p:txBody>
          </p:sp>
          <p:cxnSp>
            <p:nvCxnSpPr>
              <p:cNvPr id="41" name="Straight Arrow Connector 40"/>
              <p:cNvCxnSpPr>
                <a:stCxn id="18" idx="6"/>
                <a:endCxn id="46" idx="2"/>
              </p:cNvCxnSpPr>
              <p:nvPr/>
            </p:nvCxnSpPr>
            <p:spPr>
              <a:xfrm>
                <a:off x="3435290" y="3780196"/>
                <a:ext cx="813145" cy="836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/>
              <p:cNvSpPr/>
              <p:nvPr/>
            </p:nvSpPr>
            <p:spPr>
              <a:xfrm>
                <a:off x="4248435" y="3553043"/>
                <a:ext cx="574755" cy="4710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 smtClean="0"/>
                  <a:t>4</a:t>
                </a:r>
                <a:endParaRPr lang="en-US" sz="1200" dirty="0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5643324" y="3567803"/>
                <a:ext cx="574755" cy="4710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 smtClean="0"/>
                  <a:t>5</a:t>
                </a:r>
                <a:endParaRPr lang="en-US" sz="1200" dirty="0"/>
              </a:p>
            </p:txBody>
          </p:sp>
          <p:cxnSp>
            <p:nvCxnSpPr>
              <p:cNvPr id="49" name="Straight Arrow Connector 48"/>
              <p:cNvCxnSpPr>
                <a:stCxn id="46" idx="6"/>
                <a:endCxn id="48" idx="2"/>
              </p:cNvCxnSpPr>
              <p:nvPr/>
            </p:nvCxnSpPr>
            <p:spPr>
              <a:xfrm>
                <a:off x="4823190" y="3788565"/>
                <a:ext cx="820134" cy="147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/>
              <p:cNvSpPr txBox="1"/>
              <p:nvPr/>
            </p:nvSpPr>
            <p:spPr>
              <a:xfrm>
                <a:off x="3575414" y="3761777"/>
                <a:ext cx="6313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a</a:t>
                </a:r>
                <a:r>
                  <a:rPr lang="en-US" dirty="0" smtClean="0"/>
                  <a:t>, </a:t>
                </a:r>
                <a:r>
                  <a:rPr lang="en-US" i="1" dirty="0" smtClean="0"/>
                  <a:t>b</a:t>
                </a:r>
                <a:endParaRPr lang="en-US" i="1" dirty="0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4984842" y="3462041"/>
                <a:ext cx="6313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c</a:t>
                </a:r>
                <a:endParaRPr lang="en-US" i="1" dirty="0"/>
              </a:p>
            </p:txBody>
          </p:sp>
          <p:sp>
            <p:nvSpPr>
              <p:cNvPr id="54" name="Freeform 130"/>
              <p:cNvSpPr>
                <a:spLocks/>
              </p:cNvSpPr>
              <p:nvPr/>
            </p:nvSpPr>
            <p:spPr bwMode="auto">
              <a:xfrm>
                <a:off x="5880021" y="3190120"/>
                <a:ext cx="204787" cy="344488"/>
              </a:xfrm>
              <a:custGeom>
                <a:avLst/>
                <a:gdLst>
                  <a:gd name="T0" fmla="*/ 0 w 320"/>
                  <a:gd name="T1" fmla="*/ 1 h 384"/>
                  <a:gd name="T2" fmla="*/ 0 w 320"/>
                  <a:gd name="T3" fmla="*/ 1 h 384"/>
                  <a:gd name="T4" fmla="*/ 0 w 320"/>
                  <a:gd name="T5" fmla="*/ 0 h 384"/>
                  <a:gd name="T6" fmla="*/ 0 w 320"/>
                  <a:gd name="T7" fmla="*/ 1 h 384"/>
                  <a:gd name="T8" fmla="*/ 0 w 320"/>
                  <a:gd name="T9" fmla="*/ 1 h 3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0"/>
                  <a:gd name="T16" fmla="*/ 0 h 384"/>
                  <a:gd name="T17" fmla="*/ 320 w 320"/>
                  <a:gd name="T18" fmla="*/ 384 h 3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0" h="384">
                    <a:moveTo>
                      <a:pt x="64" y="384"/>
                    </a:moveTo>
                    <a:cubicBezTo>
                      <a:pt x="32" y="272"/>
                      <a:pt x="0" y="160"/>
                      <a:pt x="16" y="96"/>
                    </a:cubicBezTo>
                    <a:cubicBezTo>
                      <a:pt x="32" y="32"/>
                      <a:pt x="112" y="0"/>
                      <a:pt x="160" y="0"/>
                    </a:cubicBezTo>
                    <a:cubicBezTo>
                      <a:pt x="208" y="0"/>
                      <a:pt x="288" y="32"/>
                      <a:pt x="304" y="96"/>
                    </a:cubicBezTo>
                    <a:cubicBezTo>
                      <a:pt x="320" y="160"/>
                      <a:pt x="288" y="272"/>
                      <a:pt x="256" y="384"/>
                    </a:cubicBezTo>
                  </a:path>
                </a:pathLst>
              </a:custGeom>
              <a:ln>
                <a:tailEnd type="triangle"/>
              </a:ln>
              <a:ex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5" name="TextBox 54"/>
            <p:cNvSpPr txBox="1"/>
            <p:nvPr/>
          </p:nvSpPr>
          <p:spPr>
            <a:xfrm>
              <a:off x="6054153" y="3000811"/>
              <a:ext cx="631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 smtClean="0"/>
                <a:t>a</a:t>
              </a:r>
              <a:r>
                <a:rPr lang="en-US" dirty="0" err="1" smtClean="0"/>
                <a:t>,</a:t>
              </a:r>
              <a:r>
                <a:rPr lang="en-US" i="1" dirty="0" err="1" smtClean="0"/>
                <a:t>b</a:t>
              </a:r>
              <a:endParaRPr lang="en-US" i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898643" y="1859241"/>
            <a:ext cx="4664149" cy="3530223"/>
            <a:chOff x="6898643" y="1859241"/>
            <a:chExt cx="4664149" cy="3530223"/>
          </a:xfrm>
        </p:grpSpPr>
        <p:sp>
          <p:nvSpPr>
            <p:cNvPr id="9" name="TextBox 8"/>
            <p:cNvSpPr txBox="1"/>
            <p:nvPr/>
          </p:nvSpPr>
          <p:spPr>
            <a:xfrm>
              <a:off x="8405795" y="5020132"/>
              <a:ext cx="2516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Deterministic FA</a:t>
              </a:r>
              <a:endParaRPr lang="en-US" b="1" dirty="0"/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8643" y="1859241"/>
              <a:ext cx="4664149" cy="2743200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04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Explosion 1 10"/>
              <p:cNvSpPr/>
              <p:nvPr/>
            </p:nvSpPr>
            <p:spPr>
              <a:xfrm>
                <a:off x="1749098" y="409105"/>
                <a:ext cx="2895600" cy="1910279"/>
              </a:xfrm>
              <a:prstGeom prst="irregularSeal1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smtClean="0"/>
                  <a:t>NFA</a:t>
                </a:r>
              </a:p>
              <a:p>
                <a:pPr algn="ctr"/>
                <a:r>
                  <a:rPr lang="en-US" sz="2000" dirty="0" smtClean="0"/>
                  <a:t>(without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000" dirty="0" smtClean="0"/>
                  <a:t>-transitions)</a:t>
                </a:r>
                <a:endParaRPr lang="en-US" sz="2000" dirty="0"/>
              </a:p>
            </p:txBody>
          </p:sp>
        </mc:Choice>
        <mc:Fallback xmlns="">
          <p:sp>
            <p:nvSpPr>
              <p:cNvPr id="11" name="Explosion 1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098" y="409105"/>
                <a:ext cx="2895600" cy="1910279"/>
              </a:xfrm>
              <a:prstGeom prst="irregularSeal1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Explosion 1 11"/>
          <p:cNvSpPr/>
          <p:nvPr/>
        </p:nvSpPr>
        <p:spPr>
          <a:xfrm>
            <a:off x="8775819" y="244769"/>
            <a:ext cx="2757353" cy="2026572"/>
          </a:xfrm>
          <a:prstGeom prst="irregularSeal1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smtClean="0"/>
              <a:t>DFA</a:t>
            </a:r>
            <a:endParaRPr lang="en-US" sz="2000" b="1" dirty="0"/>
          </a:p>
        </p:txBody>
      </p:sp>
      <p:sp>
        <p:nvSpPr>
          <p:cNvPr id="23" name="Left-Right Arrow 22"/>
          <p:cNvSpPr/>
          <p:nvPr/>
        </p:nvSpPr>
        <p:spPr>
          <a:xfrm>
            <a:off x="5091561" y="979810"/>
            <a:ext cx="2901582" cy="59218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>
          <a:xfrm>
            <a:off x="1010864" y="2342842"/>
            <a:ext cx="10358845" cy="380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lvl="1">
              <a:spcBef>
                <a:spcPts val="600"/>
              </a:spcBef>
            </a:pPr>
            <a:r>
              <a:rPr lang="en-US" sz="1800" dirty="0" smtClean="0"/>
              <a:t>Construction of DM </a:t>
            </a:r>
            <a:r>
              <a:rPr lang="en-US" sz="1800" i="1" dirty="0" smtClean="0"/>
              <a:t>N </a:t>
            </a:r>
            <a:r>
              <a:rPr lang="en-US" sz="1800" dirty="0" smtClean="0"/>
              <a:t>= (</a:t>
            </a:r>
            <a:r>
              <a:rPr lang="en-US" sz="1800" i="1" dirty="0" smtClean="0"/>
              <a:t>Q’</a:t>
            </a:r>
            <a:r>
              <a:rPr lang="en-US" sz="1800" dirty="0" smtClean="0"/>
              <a:t>, </a:t>
            </a:r>
            <a:r>
              <a:rPr lang="en-US" sz="1800" dirty="0" smtClean="0">
                <a:sym typeface="Symbol" pitchFamily="18" charset="2"/>
              </a:rPr>
              <a:t>, ’, </a:t>
            </a:r>
            <a:r>
              <a:rPr lang="en-US" sz="1800" i="1" dirty="0" smtClean="0">
                <a:sym typeface="Symbol" pitchFamily="18" charset="2"/>
              </a:rPr>
              <a:t>q</a:t>
            </a:r>
            <a:r>
              <a:rPr lang="en-US" sz="1800" baseline="-25000" dirty="0" smtClean="0">
                <a:sym typeface="Symbol" pitchFamily="18" charset="2"/>
              </a:rPr>
              <a:t>0’</a:t>
            </a:r>
            <a:r>
              <a:rPr lang="en-US" sz="1800" dirty="0" smtClean="0">
                <a:sym typeface="Symbol" pitchFamily="18" charset="2"/>
              </a:rPr>
              <a:t>, </a:t>
            </a:r>
            <a:r>
              <a:rPr lang="en-US" sz="1800" i="1" dirty="0" smtClean="0">
                <a:sym typeface="Symbol" pitchFamily="18" charset="2"/>
              </a:rPr>
              <a:t>F’</a:t>
            </a:r>
            <a:r>
              <a:rPr lang="en-US" sz="1800" dirty="0" smtClean="0">
                <a:sym typeface="Symbol" pitchFamily="18" charset="2"/>
              </a:rPr>
              <a:t>)</a:t>
            </a:r>
            <a:r>
              <a:rPr lang="en-US" sz="1800" dirty="0" smtClean="0"/>
              <a:t>, a DFA, equivalent to NFA </a:t>
            </a:r>
            <a:r>
              <a:rPr lang="en-US" sz="1800" i="1" dirty="0" smtClean="0"/>
              <a:t>M</a:t>
            </a:r>
            <a:r>
              <a:rPr lang="en-US" sz="1800" dirty="0" smtClean="0"/>
              <a:t> </a:t>
            </a:r>
            <a:r>
              <a:rPr lang="en-US" sz="1800" dirty="0" smtClean="0">
                <a:sym typeface="Symbol" pitchFamily="18" charset="2"/>
              </a:rPr>
              <a:t>= </a:t>
            </a:r>
            <a:r>
              <a:rPr lang="en-US" sz="1800" dirty="0" smtClean="0"/>
              <a:t>(</a:t>
            </a:r>
            <a:r>
              <a:rPr lang="en-US" sz="1800" i="1" dirty="0" smtClean="0"/>
              <a:t>Q</a:t>
            </a:r>
            <a:r>
              <a:rPr lang="en-US" sz="1800" dirty="0" smtClean="0"/>
              <a:t>, </a:t>
            </a:r>
            <a:r>
              <a:rPr lang="en-US" sz="1800" dirty="0" smtClean="0">
                <a:sym typeface="Symbol" pitchFamily="18" charset="2"/>
              </a:rPr>
              <a:t>, , </a:t>
            </a:r>
            <a:r>
              <a:rPr lang="en-US" sz="1800" i="1" dirty="0" smtClean="0">
                <a:sym typeface="Symbol" pitchFamily="18" charset="2"/>
              </a:rPr>
              <a:t>q</a:t>
            </a:r>
            <a:r>
              <a:rPr lang="en-US" sz="1800" baseline="-25000" dirty="0" smtClean="0">
                <a:sym typeface="Symbol" pitchFamily="18" charset="2"/>
              </a:rPr>
              <a:t>0</a:t>
            </a:r>
            <a:r>
              <a:rPr lang="en-US" sz="1800" dirty="0" smtClean="0">
                <a:sym typeface="Symbol" pitchFamily="18" charset="2"/>
              </a:rPr>
              <a:t>, </a:t>
            </a:r>
            <a:r>
              <a:rPr lang="en-US" sz="1800" i="1" dirty="0" smtClean="0">
                <a:sym typeface="Symbol" pitchFamily="18" charset="2"/>
              </a:rPr>
              <a:t>F</a:t>
            </a:r>
            <a:r>
              <a:rPr lang="en-US" sz="1800" dirty="0" smtClean="0">
                <a:sym typeface="Symbol" pitchFamily="18" charset="2"/>
              </a:rPr>
              <a:t>)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 smtClean="0">
                <a:solidFill>
                  <a:schemeClr val="accent2"/>
                </a:solidFill>
                <a:sym typeface="Symbol" pitchFamily="18" charset="2"/>
              </a:rPr>
              <a:t>Initialize</a:t>
            </a:r>
            <a:r>
              <a:rPr lang="en-US" dirty="0" smtClean="0">
                <a:sym typeface="Symbol" pitchFamily="18" charset="2"/>
              </a:rPr>
              <a:t> </a:t>
            </a:r>
            <a:r>
              <a:rPr lang="en-US" i="1" dirty="0" smtClean="0"/>
              <a:t>Q</a:t>
            </a:r>
            <a:r>
              <a:rPr lang="en-US" dirty="0" smtClean="0"/>
              <a:t>’ to {</a:t>
            </a:r>
            <a:r>
              <a:rPr lang="en-US" i="1" dirty="0" smtClean="0">
                <a:sym typeface="Symbol" pitchFamily="18" charset="2"/>
              </a:rPr>
              <a:t>q</a:t>
            </a:r>
            <a:r>
              <a:rPr lang="en-US" baseline="-25000" dirty="0" smtClean="0">
                <a:sym typeface="Symbol" pitchFamily="18" charset="2"/>
              </a:rPr>
              <a:t>0</a:t>
            </a:r>
            <a:r>
              <a:rPr lang="en-US" dirty="0" smtClean="0">
                <a:sym typeface="Symbol" pitchFamily="18" charset="2"/>
              </a:rPr>
              <a:t>}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 smtClean="0">
                <a:solidFill>
                  <a:schemeClr val="accent2"/>
                </a:solidFill>
                <a:sym typeface="Symbol" pitchFamily="18" charset="2"/>
              </a:rPr>
              <a:t>Repeat </a:t>
            </a:r>
          </a:p>
          <a:p>
            <a:pPr marL="274320" lvl="1" indent="0">
              <a:spcBef>
                <a:spcPts val="600"/>
              </a:spcBef>
              <a:buFont typeface="Garamond" pitchFamily="18" charset="0"/>
              <a:buNone/>
            </a:pPr>
            <a:r>
              <a:rPr lang="en-US" sz="1800" dirty="0" smtClean="0">
                <a:sym typeface="Symbol" pitchFamily="18" charset="2"/>
              </a:rPr>
              <a:t> 	IF there is a node </a:t>
            </a:r>
            <a:r>
              <a:rPr lang="en-US" sz="1800" i="1" dirty="0" smtClean="0">
                <a:sym typeface="Symbol" pitchFamily="18" charset="2"/>
              </a:rPr>
              <a:t>X</a:t>
            </a:r>
            <a:r>
              <a:rPr lang="en-US" sz="1800" dirty="0" smtClean="0">
                <a:sym typeface="Symbol" pitchFamily="18" charset="2"/>
              </a:rPr>
              <a:t> </a:t>
            </a:r>
            <a:r>
              <a:rPr lang="en-US" sz="1800" b="1" dirty="0" smtClean="0">
                <a:sym typeface="Symbol" pitchFamily="18" charset="2"/>
              </a:rPr>
              <a:t></a:t>
            </a:r>
            <a:r>
              <a:rPr lang="en-US" sz="1800" dirty="0" smtClean="0">
                <a:sym typeface="Symbol" pitchFamily="18" charset="2"/>
              </a:rPr>
              <a:t> </a:t>
            </a:r>
            <a:r>
              <a:rPr lang="en-US" sz="1800" i="1" dirty="0" smtClean="0"/>
              <a:t>Q</a:t>
            </a:r>
            <a:r>
              <a:rPr lang="en-US" sz="1800" dirty="0" smtClean="0"/>
              <a:t>’ and a symbol </a:t>
            </a:r>
            <a:r>
              <a:rPr lang="en-US" sz="1800" i="1" dirty="0" smtClean="0"/>
              <a:t>a</a:t>
            </a:r>
            <a:r>
              <a:rPr lang="en-US" sz="1800" dirty="0" smtClean="0"/>
              <a:t> </a:t>
            </a:r>
            <a:r>
              <a:rPr lang="en-US" sz="1800" b="1" dirty="0" smtClean="0">
                <a:sym typeface="Symbol" pitchFamily="18" charset="2"/>
              </a:rPr>
              <a:t></a:t>
            </a:r>
            <a:r>
              <a:rPr lang="en-US" sz="1800" dirty="0" smtClean="0">
                <a:sym typeface="Symbol" pitchFamily="18" charset="2"/>
              </a:rPr>
              <a:t>  with no arc leaving </a:t>
            </a:r>
            <a:r>
              <a:rPr lang="en-US" sz="1800" i="1" dirty="0" smtClean="0">
                <a:sym typeface="Symbol" pitchFamily="18" charset="2"/>
              </a:rPr>
              <a:t>X</a:t>
            </a:r>
            <a:r>
              <a:rPr lang="en-US" sz="1800" dirty="0" smtClean="0">
                <a:sym typeface="Symbol" pitchFamily="18" charset="2"/>
              </a:rPr>
              <a:t> labeled </a:t>
            </a:r>
            <a:r>
              <a:rPr lang="en-US" sz="1800" i="1" dirty="0" smtClean="0">
                <a:sym typeface="Symbol" pitchFamily="18" charset="2"/>
              </a:rPr>
              <a:t>a</a:t>
            </a:r>
            <a:r>
              <a:rPr lang="en-US" sz="1800" dirty="0" smtClean="0">
                <a:sym typeface="Symbol" pitchFamily="18" charset="2"/>
              </a:rPr>
              <a:t>, THEN</a:t>
            </a:r>
          </a:p>
          <a:p>
            <a:pPr marL="1554480" lvl="4" indent="-457200">
              <a:spcBef>
                <a:spcPts val="600"/>
              </a:spcBef>
              <a:buFont typeface="+mj-lt"/>
              <a:buAutoNum type="alphaLcParenR"/>
            </a:pPr>
            <a:r>
              <a:rPr lang="en-US" sz="1800" dirty="0" smtClean="0">
                <a:sym typeface="Symbol" pitchFamily="18" charset="2"/>
              </a:rPr>
              <a:t>Let </a:t>
            </a:r>
            <a:r>
              <a:rPr lang="en-US" sz="1800" i="1" dirty="0" smtClean="0">
                <a:sym typeface="Symbol" pitchFamily="18" charset="2"/>
              </a:rPr>
              <a:t>Y</a:t>
            </a:r>
            <a:r>
              <a:rPr lang="en-US" sz="1800" dirty="0" smtClean="0">
                <a:sym typeface="Symbol" pitchFamily="18" charset="2"/>
              </a:rPr>
              <a:t> = </a:t>
            </a:r>
            <a:r>
              <a:rPr lang="en-US" sz="1800" i="1" baseline="-25000" dirty="0" smtClean="0">
                <a:sym typeface="Symbol" pitchFamily="18" charset="2"/>
              </a:rPr>
              <a:t>q</a:t>
            </a:r>
            <a:r>
              <a:rPr lang="en-US" sz="1800" i="1" baseline="-50000" dirty="0" smtClean="0">
                <a:sym typeface="Symbol" pitchFamily="18" charset="2"/>
              </a:rPr>
              <a:t>i</a:t>
            </a:r>
            <a:r>
              <a:rPr lang="en-US" sz="1800" baseline="-25000" dirty="0" smtClean="0">
                <a:sym typeface="Symbol" pitchFamily="18" charset="2"/>
              </a:rPr>
              <a:t> </a:t>
            </a:r>
            <a:r>
              <a:rPr lang="en-US" sz="1800" b="1" baseline="-25000" dirty="0" smtClean="0">
                <a:sym typeface="Symbol" pitchFamily="18" charset="2"/>
              </a:rPr>
              <a:t></a:t>
            </a:r>
            <a:r>
              <a:rPr lang="en-US" sz="1800" baseline="-25000" dirty="0" smtClean="0">
                <a:sym typeface="Symbol" pitchFamily="18" charset="2"/>
              </a:rPr>
              <a:t> </a:t>
            </a:r>
            <a:r>
              <a:rPr lang="en-US" sz="1800" i="1" baseline="-25000" dirty="0" smtClean="0">
                <a:sym typeface="Symbol" pitchFamily="18" charset="2"/>
              </a:rPr>
              <a:t>X </a:t>
            </a:r>
            <a:r>
              <a:rPr lang="en-US" sz="1800" dirty="0" smtClean="0">
                <a:sym typeface="Symbol" pitchFamily="18" charset="2"/>
              </a:rPr>
              <a:t>(</a:t>
            </a:r>
            <a:r>
              <a:rPr lang="en-US" sz="1800" i="1" dirty="0" smtClean="0">
                <a:sym typeface="Symbol" pitchFamily="18" charset="2"/>
              </a:rPr>
              <a:t>q</a:t>
            </a:r>
            <a:r>
              <a:rPr lang="en-US" sz="1800" i="1" baseline="-25000" dirty="0" smtClean="0">
                <a:sym typeface="Symbol" pitchFamily="18" charset="2"/>
              </a:rPr>
              <a:t>i</a:t>
            </a:r>
            <a:r>
              <a:rPr lang="en-US" sz="1800" dirty="0" smtClean="0">
                <a:sym typeface="Symbol" pitchFamily="18" charset="2"/>
              </a:rPr>
              <a:t>, </a:t>
            </a:r>
            <a:r>
              <a:rPr lang="en-US" sz="1800" i="1" dirty="0" smtClean="0">
                <a:sym typeface="Symbol" pitchFamily="18" charset="2"/>
              </a:rPr>
              <a:t>a</a:t>
            </a:r>
            <a:r>
              <a:rPr lang="en-US" sz="1800" dirty="0" smtClean="0">
                <a:sym typeface="Symbol" pitchFamily="18" charset="2"/>
              </a:rPr>
              <a:t>)</a:t>
            </a:r>
          </a:p>
          <a:p>
            <a:pPr marL="1554480" lvl="4" indent="-457200">
              <a:spcBef>
                <a:spcPts val="600"/>
              </a:spcBef>
              <a:buFont typeface="+mj-lt"/>
              <a:buAutoNum type="alphaLcParenR"/>
            </a:pPr>
            <a:r>
              <a:rPr lang="en-US" sz="1800" dirty="0" smtClean="0">
                <a:sym typeface="Symbol" pitchFamily="18" charset="2"/>
              </a:rPr>
              <a:t>IF </a:t>
            </a:r>
            <a:r>
              <a:rPr lang="en-US" sz="1800" i="1" dirty="0" smtClean="0">
                <a:sym typeface="Symbol" pitchFamily="18" charset="2"/>
              </a:rPr>
              <a:t>Y</a:t>
            </a:r>
            <a:r>
              <a:rPr lang="en-US" sz="1800" dirty="0" smtClean="0">
                <a:sym typeface="Symbol" pitchFamily="18" charset="2"/>
              </a:rPr>
              <a:t> </a:t>
            </a:r>
            <a:r>
              <a:rPr lang="en-US" sz="1800" b="1" dirty="0" smtClean="0">
                <a:sym typeface="Symbol" pitchFamily="18" charset="2"/>
              </a:rPr>
              <a:t></a:t>
            </a:r>
            <a:r>
              <a:rPr lang="en-US" sz="1800" dirty="0" smtClean="0">
                <a:sym typeface="Symbol" pitchFamily="18" charset="2"/>
              </a:rPr>
              <a:t> </a:t>
            </a:r>
            <a:r>
              <a:rPr lang="en-US" sz="1800" i="1" dirty="0" smtClean="0">
                <a:sym typeface="Symbol" pitchFamily="18" charset="2"/>
              </a:rPr>
              <a:t>Q</a:t>
            </a:r>
            <a:r>
              <a:rPr lang="en-US" sz="1800" dirty="0" smtClean="0">
                <a:sym typeface="Symbol" pitchFamily="18" charset="2"/>
              </a:rPr>
              <a:t>’, THEN set </a:t>
            </a:r>
            <a:r>
              <a:rPr lang="en-US" sz="1800" i="1" dirty="0" smtClean="0">
                <a:sym typeface="Symbol" pitchFamily="18" charset="2"/>
              </a:rPr>
              <a:t>Q</a:t>
            </a:r>
            <a:r>
              <a:rPr lang="en-US" sz="1800" dirty="0" smtClean="0">
                <a:sym typeface="Symbol" pitchFamily="18" charset="2"/>
              </a:rPr>
              <a:t>’ = </a:t>
            </a:r>
            <a:r>
              <a:rPr lang="en-US" sz="1800" i="1" dirty="0" smtClean="0">
                <a:sym typeface="Symbol" pitchFamily="18" charset="2"/>
              </a:rPr>
              <a:t>Q</a:t>
            </a:r>
            <a:r>
              <a:rPr lang="en-US" sz="1800" dirty="0" smtClean="0">
                <a:sym typeface="Symbol" pitchFamily="18" charset="2"/>
              </a:rPr>
              <a:t>’ </a:t>
            </a:r>
            <a:r>
              <a:rPr lang="en-US" sz="1800" b="1" dirty="0" smtClean="0">
                <a:sym typeface="Symbol" pitchFamily="18" charset="2"/>
              </a:rPr>
              <a:t></a:t>
            </a:r>
            <a:r>
              <a:rPr lang="en-US" sz="1800" dirty="0" smtClean="0">
                <a:sym typeface="Symbol" pitchFamily="18" charset="2"/>
              </a:rPr>
              <a:t> { </a:t>
            </a:r>
            <a:r>
              <a:rPr lang="en-US" sz="1800" i="1" dirty="0" smtClean="0">
                <a:sym typeface="Symbol" pitchFamily="18" charset="2"/>
              </a:rPr>
              <a:t>Y</a:t>
            </a:r>
            <a:r>
              <a:rPr lang="en-US" sz="1800" dirty="0" smtClean="0">
                <a:sym typeface="Symbol" pitchFamily="18" charset="2"/>
              </a:rPr>
              <a:t> }</a:t>
            </a:r>
          </a:p>
          <a:p>
            <a:pPr marL="1554480" lvl="4" indent="-457200">
              <a:spcBef>
                <a:spcPts val="600"/>
              </a:spcBef>
              <a:buFont typeface="+mj-lt"/>
              <a:buAutoNum type="alphaLcParenR"/>
            </a:pPr>
            <a:r>
              <a:rPr lang="en-US" sz="1800" dirty="0" smtClean="0">
                <a:sym typeface="Symbol" pitchFamily="18" charset="2"/>
              </a:rPr>
              <a:t>Add an arc from </a:t>
            </a:r>
            <a:r>
              <a:rPr lang="en-US" sz="1800" i="1" dirty="0" smtClean="0">
                <a:sym typeface="Symbol" pitchFamily="18" charset="2"/>
              </a:rPr>
              <a:t>X</a:t>
            </a:r>
            <a:r>
              <a:rPr lang="en-US" sz="1800" dirty="0" smtClean="0">
                <a:sym typeface="Symbol" pitchFamily="18" charset="2"/>
              </a:rPr>
              <a:t> to </a:t>
            </a:r>
            <a:r>
              <a:rPr lang="en-US" sz="1800" i="1" dirty="0" smtClean="0">
                <a:sym typeface="Symbol" pitchFamily="18" charset="2"/>
              </a:rPr>
              <a:t>Y</a:t>
            </a:r>
            <a:r>
              <a:rPr lang="en-US" sz="1800" dirty="0" smtClean="0">
                <a:sym typeface="Symbol" pitchFamily="18" charset="2"/>
              </a:rPr>
              <a:t> labeled </a:t>
            </a:r>
            <a:r>
              <a:rPr lang="en-US" sz="1800" i="1" dirty="0" smtClean="0">
                <a:sym typeface="Symbol" pitchFamily="18" charset="2"/>
              </a:rPr>
              <a:t>a</a:t>
            </a:r>
          </a:p>
          <a:p>
            <a:pPr>
              <a:spcBef>
                <a:spcPts val="600"/>
              </a:spcBef>
              <a:buFont typeface="Monotype Sorts" pitchFamily="2" charset="2"/>
              <a:buNone/>
            </a:pPr>
            <a:r>
              <a:rPr lang="en-US" dirty="0" smtClean="0">
                <a:sym typeface="Symbol" pitchFamily="18" charset="2"/>
              </a:rPr>
              <a:t>		ELSE  </a:t>
            </a:r>
            <a:r>
              <a:rPr lang="en-US" i="1" dirty="0" smtClean="0">
                <a:sym typeface="Symbol" pitchFamily="18" charset="2"/>
              </a:rPr>
              <a:t>done</a:t>
            </a:r>
            <a:r>
              <a:rPr lang="en-US" dirty="0" smtClean="0">
                <a:sym typeface="Symbol" pitchFamily="18" charset="2"/>
              </a:rPr>
              <a:t> := </a:t>
            </a:r>
            <a:r>
              <a:rPr lang="en-US" dirty="0" smtClean="0">
                <a:solidFill>
                  <a:schemeClr val="tx2"/>
                </a:solidFill>
                <a:sym typeface="Symbol" pitchFamily="18" charset="2"/>
              </a:rPr>
              <a:t>true</a:t>
            </a:r>
          </a:p>
          <a:p>
            <a:pPr>
              <a:spcBef>
                <a:spcPts val="600"/>
              </a:spcBef>
              <a:buFont typeface="Monotype Sorts" pitchFamily="2" charset="2"/>
              <a:buNone/>
            </a:pPr>
            <a:r>
              <a:rPr lang="en-US" dirty="0" smtClean="0">
                <a:sym typeface="Symbol" pitchFamily="18" charset="2"/>
              </a:rPr>
              <a:t>       UNTIL </a:t>
            </a:r>
            <a:r>
              <a:rPr lang="en-US" i="1" dirty="0" smtClean="0">
                <a:sym typeface="Symbol" pitchFamily="18" charset="2"/>
              </a:rPr>
              <a:t>done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 startAt="3"/>
            </a:pPr>
            <a:r>
              <a:rPr lang="en-US" dirty="0" smtClean="0">
                <a:sym typeface="Symbol" pitchFamily="18" charset="2"/>
              </a:rPr>
              <a:t>The set of </a:t>
            </a:r>
            <a:r>
              <a:rPr lang="en-US" dirty="0" smtClean="0">
                <a:solidFill>
                  <a:schemeClr val="accent2"/>
                </a:solidFill>
                <a:sym typeface="Symbol" pitchFamily="18" charset="2"/>
              </a:rPr>
              <a:t>accepting states </a:t>
            </a:r>
            <a:r>
              <a:rPr lang="en-US" dirty="0" smtClean="0">
                <a:sym typeface="Symbol" pitchFamily="18" charset="2"/>
              </a:rPr>
              <a:t>of DM is </a:t>
            </a:r>
            <a:r>
              <a:rPr lang="en-US" i="1" dirty="0" smtClean="0">
                <a:sym typeface="Symbol" pitchFamily="18" charset="2"/>
              </a:rPr>
              <a:t>F</a:t>
            </a:r>
            <a:r>
              <a:rPr lang="en-US" dirty="0" smtClean="0">
                <a:sym typeface="Symbol" pitchFamily="18" charset="2"/>
              </a:rPr>
              <a:t>’ = { </a:t>
            </a:r>
            <a:r>
              <a:rPr lang="en-US" i="1" dirty="0" smtClean="0">
                <a:sym typeface="Symbol" pitchFamily="18" charset="2"/>
              </a:rPr>
              <a:t>X</a:t>
            </a:r>
            <a:r>
              <a:rPr lang="en-US" dirty="0" smtClean="0">
                <a:sym typeface="Symbol" pitchFamily="18" charset="2"/>
              </a:rPr>
              <a:t>  </a:t>
            </a:r>
            <a:r>
              <a:rPr lang="en-US" i="1" dirty="0" smtClean="0">
                <a:sym typeface="Symbol" pitchFamily="18" charset="2"/>
              </a:rPr>
              <a:t>Q</a:t>
            </a:r>
            <a:r>
              <a:rPr lang="en-US" dirty="0" smtClean="0">
                <a:sym typeface="Symbol" pitchFamily="18" charset="2"/>
              </a:rPr>
              <a:t>’ | </a:t>
            </a:r>
            <a:r>
              <a:rPr lang="en-US" i="1" dirty="0" smtClean="0">
                <a:sym typeface="Symbol" pitchFamily="18" charset="2"/>
              </a:rPr>
              <a:t>X </a:t>
            </a:r>
            <a:r>
              <a:rPr lang="en-US" dirty="0" smtClean="0">
                <a:sym typeface="Symbol" pitchFamily="18" charset="2"/>
              </a:rPr>
              <a:t>contains </a:t>
            </a:r>
            <a:r>
              <a:rPr lang="en-US" i="1" dirty="0" smtClean="0">
                <a:sym typeface="Symbol" pitchFamily="18" charset="2"/>
              </a:rPr>
              <a:t>q</a:t>
            </a:r>
            <a:r>
              <a:rPr lang="en-US" i="1" baseline="-25000" dirty="0" smtClean="0">
                <a:sym typeface="Symbol" pitchFamily="18" charset="2"/>
              </a:rPr>
              <a:t>i</a:t>
            </a:r>
            <a:r>
              <a:rPr lang="en-US" dirty="0" smtClean="0">
                <a:sym typeface="Symbol" pitchFamily="18" charset="2"/>
              </a:rPr>
              <a:t> </a:t>
            </a:r>
            <a:r>
              <a:rPr lang="en-US" b="1" dirty="0" smtClean="0">
                <a:sym typeface="Symbol" pitchFamily="18" charset="2"/>
              </a:rPr>
              <a:t></a:t>
            </a:r>
            <a:r>
              <a:rPr lang="en-US" dirty="0" smtClean="0">
                <a:sym typeface="Symbol" pitchFamily="18" charset="2"/>
              </a:rPr>
              <a:t> </a:t>
            </a:r>
            <a:r>
              <a:rPr lang="en-US" i="1" dirty="0" smtClean="0">
                <a:sym typeface="Symbol" pitchFamily="18" charset="2"/>
              </a:rPr>
              <a:t>F</a:t>
            </a:r>
            <a:r>
              <a:rPr lang="en-US" dirty="0" smtClean="0">
                <a:sym typeface="Symbol" pitchFamily="18" charset="2"/>
              </a:rPr>
              <a:t> }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45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475" y="296884"/>
            <a:ext cx="10678076" cy="897820"/>
          </a:xfrm>
        </p:spPr>
        <p:txBody>
          <a:bodyPr>
            <a:normAutofit fontScale="90000"/>
          </a:bodyPr>
          <a:lstStyle/>
          <a:p>
            <a:r>
              <a:rPr lang="en-US" dirty="0"/>
              <a:t>Equivalence of NFAs and DFAs </a:t>
            </a:r>
            <a:r>
              <a:rPr lang="en-US" dirty="0" smtClean="0"/>
              <a:t>(w/ </a:t>
            </a:r>
            <a:r>
              <a:rPr lang="en-US" dirty="0">
                <a:sym typeface="Symbol"/>
              </a:rPr>
              <a:t>-Transitions)</a:t>
            </a:r>
            <a:r>
              <a:rPr lang="en-US" dirty="0" smtClean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6800" y="1596685"/>
                <a:ext cx="10058400" cy="3594293"/>
              </a:xfrm>
            </p:spPr>
            <p:txBody>
              <a:bodyPr/>
              <a:lstStyle/>
              <a:p>
                <a:r>
                  <a:rPr lang="en-US" u="sng" dirty="0" smtClean="0"/>
                  <a:t>Proof</a:t>
                </a:r>
              </a:p>
              <a:p>
                <a:pPr lvl="1">
                  <a:spcBef>
                    <a:spcPts val="1800"/>
                  </a:spcBef>
                </a:pPr>
                <a:r>
                  <a:rPr lang="en-US" dirty="0" smtClean="0"/>
                  <a:t>Let </a:t>
                </a:r>
                <a:r>
                  <a:rPr lang="en-US" i="1" dirty="0" smtClean="0"/>
                  <a:t>N</a:t>
                </a:r>
                <a:r>
                  <a:rPr lang="en-US" dirty="0" smtClean="0"/>
                  <a:t> =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be the NFA recognizing some language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. </a:t>
                </a:r>
                <a:r>
                  <a:rPr lang="en-US" b="1" dirty="0" smtClean="0">
                    <a:solidFill>
                      <a:srgbClr val="0070C0"/>
                    </a:solidFill>
                  </a:rPr>
                  <a:t>(Assume </a:t>
                </a:r>
                <a:r>
                  <a:rPr lang="en-US" b="1" i="1" dirty="0" smtClean="0">
                    <a:solidFill>
                      <a:srgbClr val="0070C0"/>
                    </a:solidFill>
                  </a:rPr>
                  <a:t>N</a:t>
                </a:r>
                <a:r>
                  <a:rPr lang="en-US" b="1" dirty="0" smtClean="0">
                    <a:solidFill>
                      <a:srgbClr val="0070C0"/>
                    </a:solidFill>
                  </a:rPr>
                  <a:t> has ε – transitions)</a:t>
                </a:r>
              </a:p>
              <a:p>
                <a:pPr lvl="1">
                  <a:spcBef>
                    <a:spcPts val="2400"/>
                  </a:spcBef>
                </a:pPr>
                <a:r>
                  <a:rPr lang="en-US" dirty="0" smtClean="0"/>
                  <a:t>Define </a:t>
                </a:r>
                <a:r>
                  <a:rPr lang="en-US" i="1" dirty="0" smtClean="0"/>
                  <a:t>M</a:t>
                </a:r>
                <a:r>
                  <a:rPr lang="en-US" dirty="0" smtClean="0"/>
                  <a:t> =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, where </a:t>
                </a:r>
              </a:p>
              <a:p>
                <a:pPr marL="891540" lvl="2" indent="-342900">
                  <a:spcBef>
                    <a:spcPts val="18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marL="891540" lvl="2" indent="-342900">
                  <a:spcBef>
                    <a:spcPts val="18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∈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contains an accept state </a:t>
                </a:r>
                <a:r>
                  <a:rPr lang="en-US"/>
                  <a:t>of </a:t>
                </a:r>
                <a:r>
                  <a:rPr lang="en-US" i="1" smtClean="0"/>
                  <a:t>N </a:t>
                </a:r>
                <a:r>
                  <a:rPr lang="en-US" smtClean="0"/>
                  <a:t>}</a:t>
                </a:r>
                <a:endParaRPr lang="en-US" dirty="0"/>
              </a:p>
              <a:p>
                <a:pPr marL="891540" lvl="2" indent="-342900">
                  <a:spcBef>
                    <a:spcPts val="18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begChr m:val="{"/>
                        <m:endChr m:val="}"/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𝒐</m:t>
                            </m:r>
                          </m:sub>
                        </m:sSub>
                      </m:e>
                    </m:d>
                    <m:r>
                      <a:rPr 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ea typeface="Cambria Math" panose="02040503050406030204" pitchFamily="18" charset="0"/>
                  </a:rPr>
                  <a:t>, where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E(R) </a:t>
                </a:r>
                <a:r>
                  <a:rPr lang="en-US" dirty="0" smtClean="0"/>
                  <a:t>is </a:t>
                </a:r>
                <a:r>
                  <a:rPr lang="en-US" dirty="0"/>
                  <a:t>the collection of states that can be reached from </a:t>
                </a:r>
                <a:r>
                  <a:rPr lang="en-US" i="1" dirty="0"/>
                  <a:t>R</a:t>
                </a:r>
                <a:r>
                  <a:rPr lang="en-US" dirty="0"/>
                  <a:t> by </a:t>
                </a:r>
                <a:r>
                  <a:rPr lang="en-US" i="1" dirty="0"/>
                  <a:t>ε </a:t>
                </a:r>
                <a:r>
                  <a:rPr lang="en-US" dirty="0"/>
                  <a:t>– </a:t>
                </a:r>
                <a:r>
                  <a:rPr lang="en-US" i="1" dirty="0"/>
                  <a:t>transitions</a:t>
                </a:r>
                <a:r>
                  <a:rPr lang="en-US" dirty="0"/>
                  <a:t>, including the </a:t>
                </a:r>
                <a:r>
                  <a:rPr lang="en-US" dirty="0" smtClean="0"/>
                  <a:t>	        members </a:t>
                </a:r>
                <a:r>
                  <a:rPr lang="en-US" dirty="0"/>
                  <a:t>of </a:t>
                </a:r>
                <a:r>
                  <a:rPr lang="en-US" i="1" dirty="0"/>
                  <a:t>R</a:t>
                </a:r>
                <a:r>
                  <a:rPr lang="en-US" dirty="0"/>
                  <a:t> themselves</a:t>
                </a:r>
                <a:endParaRPr lang="en-US" dirty="0">
                  <a:ea typeface="Cambria Math" panose="02040503050406030204" pitchFamily="18" charset="0"/>
                </a:endParaRPr>
              </a:p>
              <a:p>
                <a:pPr marL="891540" lvl="2" indent="-342900">
                  <a:spcBef>
                    <a:spcPts val="1800"/>
                  </a:spcBef>
                  <a:buFont typeface="+mj-lt"/>
                  <a:buAutoNum type="arabicPeriod"/>
                </a:pPr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lang="en-US" dirty="0" smtClean="0"/>
                  <a:t>and for (each) 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some </a:t>
                </a:r>
                <a:r>
                  <a:rPr lang="en-US" i="1" dirty="0"/>
                  <a:t>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b="0" i="0" smtClean="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}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1596685"/>
                <a:ext cx="10058400" cy="3594293"/>
              </a:xfrm>
              <a:blipFill>
                <a:blip r:embed="rId2"/>
                <a:stretch>
                  <a:fillRect l="-424" t="-1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79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9244" y="333101"/>
            <a:ext cx="7781778" cy="736043"/>
          </a:xfrm>
        </p:spPr>
        <p:txBody>
          <a:bodyPr>
            <a:normAutofit fontScale="90000"/>
          </a:bodyPr>
          <a:lstStyle/>
          <a:p>
            <a:r>
              <a:rPr lang="en-US" dirty="0"/>
              <a:t>Equivalence of NFAs and DFAs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0104" y="1188720"/>
            <a:ext cx="10058400" cy="4249972"/>
          </a:xfrm>
        </p:spPr>
        <p:txBody>
          <a:bodyPr>
            <a:normAutofit/>
          </a:bodyPr>
          <a:lstStyle/>
          <a:p>
            <a:pPr marL="182880" lvl="1">
              <a:spcBef>
                <a:spcPts val="600"/>
              </a:spcBef>
            </a:pPr>
            <a:r>
              <a:rPr lang="en-US" sz="1800" dirty="0"/>
              <a:t>Construction of DM </a:t>
            </a:r>
            <a:r>
              <a:rPr lang="en-US" sz="1800" i="1" dirty="0" smtClean="0"/>
              <a:t>N</a:t>
            </a:r>
            <a:r>
              <a:rPr lang="en-US" sz="1800" dirty="0" smtClean="0"/>
              <a:t> = (</a:t>
            </a:r>
            <a:r>
              <a:rPr lang="en-US" sz="1800" i="1" dirty="0"/>
              <a:t>Q’</a:t>
            </a:r>
            <a:r>
              <a:rPr lang="en-US" sz="1800" dirty="0"/>
              <a:t>, </a:t>
            </a:r>
            <a:r>
              <a:rPr lang="en-US" sz="1800" dirty="0">
                <a:sym typeface="Symbol" pitchFamily="18" charset="2"/>
              </a:rPr>
              <a:t>, ’, </a:t>
            </a:r>
            <a:r>
              <a:rPr lang="en-US" sz="1800" i="1" dirty="0">
                <a:sym typeface="Symbol" pitchFamily="18" charset="2"/>
              </a:rPr>
              <a:t>q</a:t>
            </a:r>
            <a:r>
              <a:rPr lang="en-US" sz="1800" baseline="-25000" dirty="0">
                <a:sym typeface="Symbol" pitchFamily="18" charset="2"/>
              </a:rPr>
              <a:t>0’</a:t>
            </a:r>
            <a:r>
              <a:rPr lang="en-US" sz="1800" dirty="0">
                <a:sym typeface="Symbol" pitchFamily="18" charset="2"/>
              </a:rPr>
              <a:t>, </a:t>
            </a:r>
            <a:r>
              <a:rPr lang="en-US" sz="1800" i="1" dirty="0">
                <a:sym typeface="Symbol" pitchFamily="18" charset="2"/>
              </a:rPr>
              <a:t>F’</a:t>
            </a:r>
            <a:r>
              <a:rPr lang="en-US" sz="1800" dirty="0">
                <a:sym typeface="Symbol" pitchFamily="18" charset="2"/>
              </a:rPr>
              <a:t>)</a:t>
            </a:r>
            <a:r>
              <a:rPr lang="en-US" sz="1800" dirty="0"/>
              <a:t>, a </a:t>
            </a:r>
            <a:r>
              <a:rPr lang="en-US" sz="1800" dirty="0" smtClean="0"/>
              <a:t>DFA, </a:t>
            </a:r>
            <a:r>
              <a:rPr lang="en-US" sz="1800" dirty="0"/>
              <a:t>Equivalent to NFA </a:t>
            </a:r>
            <a:r>
              <a:rPr lang="en-US" sz="1800" i="1" dirty="0"/>
              <a:t>M</a:t>
            </a:r>
            <a:r>
              <a:rPr lang="en-US" sz="1800" dirty="0"/>
              <a:t> </a:t>
            </a:r>
            <a:r>
              <a:rPr lang="en-US" sz="1800" dirty="0">
                <a:sym typeface="Symbol" pitchFamily="18" charset="2"/>
              </a:rPr>
              <a:t>= </a:t>
            </a:r>
            <a:r>
              <a:rPr lang="en-US" sz="1800" dirty="0"/>
              <a:t>(</a:t>
            </a:r>
            <a:r>
              <a:rPr lang="en-US" sz="1800" i="1" dirty="0"/>
              <a:t>Q</a:t>
            </a:r>
            <a:r>
              <a:rPr lang="en-US" sz="1800" dirty="0"/>
              <a:t>, </a:t>
            </a:r>
            <a:r>
              <a:rPr lang="en-US" sz="1800" dirty="0">
                <a:sym typeface="Symbol" pitchFamily="18" charset="2"/>
              </a:rPr>
              <a:t>, , </a:t>
            </a:r>
            <a:r>
              <a:rPr lang="en-US" sz="1800" i="1" dirty="0">
                <a:sym typeface="Symbol" pitchFamily="18" charset="2"/>
              </a:rPr>
              <a:t>q</a:t>
            </a:r>
            <a:r>
              <a:rPr lang="en-US" sz="1800" baseline="-25000" dirty="0">
                <a:sym typeface="Symbol" pitchFamily="18" charset="2"/>
              </a:rPr>
              <a:t>0</a:t>
            </a:r>
            <a:r>
              <a:rPr lang="en-US" sz="1800" dirty="0">
                <a:sym typeface="Symbol" pitchFamily="18" charset="2"/>
              </a:rPr>
              <a:t>, </a:t>
            </a:r>
            <a:r>
              <a:rPr lang="en-US" sz="1800" i="1" dirty="0">
                <a:sym typeface="Symbol" pitchFamily="18" charset="2"/>
              </a:rPr>
              <a:t>F</a:t>
            </a:r>
            <a:r>
              <a:rPr lang="en-US" sz="1800" dirty="0">
                <a:sym typeface="Symbol" pitchFamily="18" charset="2"/>
              </a:rPr>
              <a:t>)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sym typeface="Symbol" pitchFamily="18" charset="2"/>
              </a:rPr>
              <a:t>Initialize</a:t>
            </a:r>
            <a:r>
              <a:rPr lang="en-US" dirty="0">
                <a:sym typeface="Symbol" pitchFamily="18" charset="2"/>
              </a:rPr>
              <a:t> </a:t>
            </a:r>
            <a:r>
              <a:rPr lang="en-US" i="1" dirty="0"/>
              <a:t>Q</a:t>
            </a:r>
            <a:r>
              <a:rPr lang="en-US" dirty="0"/>
              <a:t>’ to </a:t>
            </a:r>
            <a:r>
              <a:rPr lang="en-US" dirty="0" smtClean="0"/>
              <a:t>{ </a:t>
            </a:r>
            <a:r>
              <a:rPr lang="en-US" i="1" dirty="0" smtClean="0"/>
              <a:t>E</a:t>
            </a:r>
            <a:r>
              <a:rPr lang="en-US" dirty="0" smtClean="0"/>
              <a:t>(</a:t>
            </a:r>
            <a:r>
              <a:rPr lang="en-US" i="1" dirty="0" smtClean="0">
                <a:sym typeface="Symbol" pitchFamily="18" charset="2"/>
              </a:rPr>
              <a:t>q</a:t>
            </a:r>
            <a:r>
              <a:rPr lang="en-US" baseline="-25000" dirty="0" smtClean="0">
                <a:sym typeface="Symbol" pitchFamily="18" charset="2"/>
              </a:rPr>
              <a:t>0</a:t>
            </a:r>
            <a:r>
              <a:rPr lang="en-US" dirty="0" smtClean="0">
                <a:sym typeface="Symbol" pitchFamily="18" charset="2"/>
              </a:rPr>
              <a:t>) }</a:t>
            </a:r>
            <a:endParaRPr lang="en-US" dirty="0">
              <a:sym typeface="Symbol" pitchFamily="18" charset="2"/>
            </a:endParaRP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sym typeface="Symbol" pitchFamily="18" charset="2"/>
              </a:rPr>
              <a:t>Repeat </a:t>
            </a:r>
          </a:p>
          <a:p>
            <a:pPr marL="274320" lvl="1" indent="0">
              <a:spcBef>
                <a:spcPts val="600"/>
              </a:spcBef>
              <a:buNone/>
            </a:pPr>
            <a:r>
              <a:rPr lang="en-US" sz="1800" dirty="0">
                <a:sym typeface="Symbol" pitchFamily="18" charset="2"/>
              </a:rPr>
              <a:t> 	IF there is a node </a:t>
            </a:r>
            <a:r>
              <a:rPr lang="en-US" sz="1800" i="1" dirty="0">
                <a:sym typeface="Symbol" pitchFamily="18" charset="2"/>
              </a:rPr>
              <a:t>X</a:t>
            </a:r>
            <a:r>
              <a:rPr lang="en-US" sz="1800" dirty="0">
                <a:sym typeface="Symbol" pitchFamily="18" charset="2"/>
              </a:rPr>
              <a:t> </a:t>
            </a:r>
            <a:r>
              <a:rPr lang="en-US" sz="1800" b="1" dirty="0">
                <a:sym typeface="Symbol" pitchFamily="18" charset="2"/>
              </a:rPr>
              <a:t></a:t>
            </a:r>
            <a:r>
              <a:rPr lang="en-US" sz="1800" dirty="0">
                <a:sym typeface="Symbol" pitchFamily="18" charset="2"/>
              </a:rPr>
              <a:t> </a:t>
            </a:r>
            <a:r>
              <a:rPr lang="en-US" sz="1800" i="1" dirty="0"/>
              <a:t>Q</a:t>
            </a:r>
            <a:r>
              <a:rPr lang="en-US" sz="1800" dirty="0"/>
              <a:t>’ and a symbol </a:t>
            </a:r>
            <a:r>
              <a:rPr lang="en-US" sz="1800" i="1" dirty="0"/>
              <a:t>a</a:t>
            </a:r>
            <a:r>
              <a:rPr lang="en-US" sz="1800" dirty="0"/>
              <a:t> </a:t>
            </a:r>
            <a:r>
              <a:rPr lang="en-US" sz="1800" b="1" dirty="0">
                <a:sym typeface="Symbol" pitchFamily="18" charset="2"/>
              </a:rPr>
              <a:t></a:t>
            </a:r>
            <a:r>
              <a:rPr lang="en-US" sz="1800" dirty="0">
                <a:sym typeface="Symbol" pitchFamily="18" charset="2"/>
              </a:rPr>
              <a:t>  with no arc leaving </a:t>
            </a:r>
            <a:r>
              <a:rPr lang="en-US" sz="1800" i="1" dirty="0">
                <a:sym typeface="Symbol" pitchFamily="18" charset="2"/>
              </a:rPr>
              <a:t>X</a:t>
            </a:r>
            <a:r>
              <a:rPr lang="en-US" sz="1800" dirty="0">
                <a:sym typeface="Symbol" pitchFamily="18" charset="2"/>
              </a:rPr>
              <a:t> labeled </a:t>
            </a:r>
            <a:r>
              <a:rPr lang="en-US" sz="1800" i="1" dirty="0">
                <a:sym typeface="Symbol" pitchFamily="18" charset="2"/>
              </a:rPr>
              <a:t>a</a:t>
            </a:r>
            <a:r>
              <a:rPr lang="en-US" sz="1800" dirty="0">
                <a:sym typeface="Symbol" pitchFamily="18" charset="2"/>
              </a:rPr>
              <a:t>, THEN</a:t>
            </a:r>
          </a:p>
          <a:p>
            <a:pPr marL="1554480" lvl="4" indent="-457200">
              <a:spcBef>
                <a:spcPts val="600"/>
              </a:spcBef>
              <a:buFont typeface="+mj-lt"/>
              <a:buAutoNum type="alphaLcParenR"/>
            </a:pPr>
            <a:r>
              <a:rPr lang="en-US" sz="1800" dirty="0">
                <a:sym typeface="Symbol" pitchFamily="18" charset="2"/>
              </a:rPr>
              <a:t>Let </a:t>
            </a:r>
            <a:r>
              <a:rPr lang="en-US" sz="1800" i="1" dirty="0">
                <a:sym typeface="Symbol" pitchFamily="18" charset="2"/>
              </a:rPr>
              <a:t>Y</a:t>
            </a:r>
            <a:r>
              <a:rPr lang="en-US" sz="1800" dirty="0">
                <a:sym typeface="Symbol" pitchFamily="18" charset="2"/>
              </a:rPr>
              <a:t> = </a:t>
            </a:r>
            <a:r>
              <a:rPr lang="en-US" sz="1800" i="1" baseline="-25000" dirty="0">
                <a:sym typeface="Symbol" pitchFamily="18" charset="2"/>
              </a:rPr>
              <a:t>q</a:t>
            </a:r>
            <a:r>
              <a:rPr lang="en-US" sz="1800" i="1" baseline="-50000" dirty="0">
                <a:sym typeface="Symbol" pitchFamily="18" charset="2"/>
              </a:rPr>
              <a:t>i</a:t>
            </a:r>
            <a:r>
              <a:rPr lang="en-US" sz="1800" baseline="-25000" dirty="0">
                <a:sym typeface="Symbol" pitchFamily="18" charset="2"/>
              </a:rPr>
              <a:t> </a:t>
            </a:r>
            <a:r>
              <a:rPr lang="en-US" sz="1800" b="1" baseline="-25000" dirty="0">
                <a:sym typeface="Symbol" pitchFamily="18" charset="2"/>
              </a:rPr>
              <a:t></a:t>
            </a:r>
            <a:r>
              <a:rPr lang="en-US" sz="1800" baseline="-25000" dirty="0">
                <a:sym typeface="Symbol" pitchFamily="18" charset="2"/>
              </a:rPr>
              <a:t> </a:t>
            </a:r>
            <a:r>
              <a:rPr lang="en-US" sz="1800" i="1" baseline="-25000" dirty="0">
                <a:sym typeface="Symbol" pitchFamily="18" charset="2"/>
              </a:rPr>
              <a:t>X </a:t>
            </a:r>
            <a:r>
              <a:rPr lang="en-US" sz="1800" i="1" dirty="0" smtClean="0">
                <a:sym typeface="Symbol" pitchFamily="18" charset="2"/>
              </a:rPr>
              <a:t>E</a:t>
            </a:r>
            <a:r>
              <a:rPr lang="en-US" sz="1800" dirty="0" smtClean="0">
                <a:sym typeface="Symbol" pitchFamily="18" charset="2"/>
              </a:rPr>
              <a:t>(</a:t>
            </a:r>
            <a:r>
              <a:rPr lang="en-US" sz="1800" dirty="0">
                <a:sym typeface="Symbol" pitchFamily="18" charset="2"/>
              </a:rPr>
              <a:t>(</a:t>
            </a:r>
            <a:r>
              <a:rPr lang="en-US" sz="1800" i="1" dirty="0">
                <a:sym typeface="Symbol" pitchFamily="18" charset="2"/>
              </a:rPr>
              <a:t>q</a:t>
            </a:r>
            <a:r>
              <a:rPr lang="en-US" sz="1800" i="1" baseline="-25000" dirty="0">
                <a:sym typeface="Symbol" pitchFamily="18" charset="2"/>
              </a:rPr>
              <a:t>i</a:t>
            </a:r>
            <a:r>
              <a:rPr lang="en-US" sz="1800" dirty="0">
                <a:sym typeface="Symbol" pitchFamily="18" charset="2"/>
              </a:rPr>
              <a:t>, </a:t>
            </a:r>
            <a:r>
              <a:rPr lang="en-US" sz="1800" i="1" dirty="0">
                <a:sym typeface="Symbol" pitchFamily="18" charset="2"/>
              </a:rPr>
              <a:t>a</a:t>
            </a:r>
            <a:r>
              <a:rPr lang="en-US" sz="1800" dirty="0" smtClean="0">
                <a:sym typeface="Symbol" pitchFamily="18" charset="2"/>
              </a:rPr>
              <a:t>)) </a:t>
            </a:r>
          </a:p>
          <a:p>
            <a:pPr marL="1554480" lvl="4" indent="-457200">
              <a:spcBef>
                <a:spcPts val="600"/>
              </a:spcBef>
              <a:buFont typeface="+mj-lt"/>
              <a:buAutoNum type="alphaLcParenR"/>
            </a:pPr>
            <a:r>
              <a:rPr lang="en-US" sz="1800" dirty="0" smtClean="0">
                <a:sym typeface="Symbol" pitchFamily="18" charset="2"/>
              </a:rPr>
              <a:t>IF </a:t>
            </a:r>
            <a:r>
              <a:rPr lang="en-US" sz="1800" i="1" dirty="0">
                <a:sym typeface="Symbol" pitchFamily="18" charset="2"/>
              </a:rPr>
              <a:t>Y</a:t>
            </a:r>
            <a:r>
              <a:rPr lang="en-US" sz="1800" dirty="0">
                <a:sym typeface="Symbol" pitchFamily="18" charset="2"/>
              </a:rPr>
              <a:t> </a:t>
            </a:r>
            <a:r>
              <a:rPr lang="en-US" sz="1800" b="1" dirty="0">
                <a:sym typeface="Symbol" pitchFamily="18" charset="2"/>
              </a:rPr>
              <a:t></a:t>
            </a:r>
            <a:r>
              <a:rPr lang="en-US" sz="1800" dirty="0">
                <a:sym typeface="Symbol" pitchFamily="18" charset="2"/>
              </a:rPr>
              <a:t> </a:t>
            </a:r>
            <a:r>
              <a:rPr lang="en-US" sz="1800" i="1" dirty="0">
                <a:sym typeface="Symbol" pitchFamily="18" charset="2"/>
              </a:rPr>
              <a:t>Q</a:t>
            </a:r>
            <a:r>
              <a:rPr lang="en-US" sz="1800" dirty="0">
                <a:sym typeface="Symbol" pitchFamily="18" charset="2"/>
              </a:rPr>
              <a:t>’, THEN set </a:t>
            </a:r>
            <a:r>
              <a:rPr lang="en-US" sz="1800" i="1" dirty="0">
                <a:sym typeface="Symbol" pitchFamily="18" charset="2"/>
              </a:rPr>
              <a:t>Q</a:t>
            </a:r>
            <a:r>
              <a:rPr lang="en-US" sz="1800" dirty="0">
                <a:sym typeface="Symbol" pitchFamily="18" charset="2"/>
              </a:rPr>
              <a:t>’ = </a:t>
            </a:r>
            <a:r>
              <a:rPr lang="en-US" sz="1800" i="1" dirty="0">
                <a:sym typeface="Symbol" pitchFamily="18" charset="2"/>
              </a:rPr>
              <a:t>Q</a:t>
            </a:r>
            <a:r>
              <a:rPr lang="en-US" sz="1800" dirty="0">
                <a:sym typeface="Symbol" pitchFamily="18" charset="2"/>
              </a:rPr>
              <a:t>’ </a:t>
            </a:r>
            <a:r>
              <a:rPr lang="en-US" sz="1800" b="1" dirty="0">
                <a:sym typeface="Symbol" pitchFamily="18" charset="2"/>
              </a:rPr>
              <a:t></a:t>
            </a:r>
            <a:r>
              <a:rPr lang="en-US" sz="1800" dirty="0">
                <a:sym typeface="Symbol" pitchFamily="18" charset="2"/>
              </a:rPr>
              <a:t> { </a:t>
            </a:r>
            <a:r>
              <a:rPr lang="en-US" sz="1800" i="1" dirty="0">
                <a:sym typeface="Symbol" pitchFamily="18" charset="2"/>
              </a:rPr>
              <a:t>Y</a:t>
            </a:r>
            <a:r>
              <a:rPr lang="en-US" sz="1800" dirty="0">
                <a:sym typeface="Symbol" pitchFamily="18" charset="2"/>
              </a:rPr>
              <a:t> }</a:t>
            </a:r>
          </a:p>
          <a:p>
            <a:pPr marL="1554480" lvl="4" indent="-457200">
              <a:spcBef>
                <a:spcPts val="600"/>
              </a:spcBef>
              <a:buFont typeface="+mj-lt"/>
              <a:buAutoNum type="alphaLcParenR"/>
            </a:pPr>
            <a:r>
              <a:rPr lang="en-US" sz="1800" dirty="0">
                <a:sym typeface="Symbol" pitchFamily="18" charset="2"/>
              </a:rPr>
              <a:t>Add an arc from </a:t>
            </a:r>
            <a:r>
              <a:rPr lang="en-US" sz="1800" i="1" dirty="0">
                <a:sym typeface="Symbol" pitchFamily="18" charset="2"/>
              </a:rPr>
              <a:t>X</a:t>
            </a:r>
            <a:r>
              <a:rPr lang="en-US" sz="1800" dirty="0">
                <a:sym typeface="Symbol" pitchFamily="18" charset="2"/>
              </a:rPr>
              <a:t> to </a:t>
            </a:r>
            <a:r>
              <a:rPr lang="en-US" sz="1800" i="1" dirty="0">
                <a:sym typeface="Symbol" pitchFamily="18" charset="2"/>
              </a:rPr>
              <a:t>Y</a:t>
            </a:r>
            <a:r>
              <a:rPr lang="en-US" sz="1800" dirty="0">
                <a:sym typeface="Symbol" pitchFamily="18" charset="2"/>
              </a:rPr>
              <a:t> labeled </a:t>
            </a:r>
            <a:r>
              <a:rPr lang="en-US" sz="1800" i="1" dirty="0">
                <a:sym typeface="Symbol" pitchFamily="18" charset="2"/>
              </a:rPr>
              <a:t>a</a:t>
            </a:r>
          </a:p>
          <a:p>
            <a:pPr>
              <a:spcBef>
                <a:spcPts val="600"/>
              </a:spcBef>
              <a:buFont typeface="Monotype Sorts" pitchFamily="2" charset="2"/>
              <a:buNone/>
            </a:pPr>
            <a:r>
              <a:rPr lang="en-US" dirty="0">
                <a:sym typeface="Symbol" pitchFamily="18" charset="2"/>
              </a:rPr>
              <a:t>		ELSE  </a:t>
            </a:r>
            <a:r>
              <a:rPr lang="en-US" i="1" dirty="0">
                <a:sym typeface="Symbol" pitchFamily="18" charset="2"/>
              </a:rPr>
              <a:t>done</a:t>
            </a:r>
            <a:r>
              <a:rPr lang="en-US" dirty="0">
                <a:sym typeface="Symbol" pitchFamily="18" charset="2"/>
              </a:rPr>
              <a:t> := </a:t>
            </a:r>
            <a:r>
              <a:rPr lang="en-US" dirty="0">
                <a:solidFill>
                  <a:schemeClr val="tx2"/>
                </a:solidFill>
                <a:sym typeface="Symbol" pitchFamily="18" charset="2"/>
              </a:rPr>
              <a:t>true</a:t>
            </a:r>
          </a:p>
          <a:p>
            <a:pPr>
              <a:spcBef>
                <a:spcPts val="600"/>
              </a:spcBef>
              <a:buFont typeface="Monotype Sorts" pitchFamily="2" charset="2"/>
              <a:buNone/>
            </a:pPr>
            <a:r>
              <a:rPr lang="en-US" dirty="0">
                <a:sym typeface="Symbol" pitchFamily="18" charset="2"/>
              </a:rPr>
              <a:t>       </a:t>
            </a:r>
            <a:r>
              <a:rPr lang="en-US" dirty="0" smtClean="0">
                <a:sym typeface="Symbol" pitchFamily="18" charset="2"/>
              </a:rPr>
              <a:t> </a:t>
            </a:r>
            <a:r>
              <a:rPr lang="en-US" dirty="0" smtClean="0">
                <a:solidFill>
                  <a:schemeClr val="accent2"/>
                </a:solidFill>
                <a:sym typeface="Symbol" pitchFamily="18" charset="2"/>
              </a:rPr>
              <a:t>Until</a:t>
            </a:r>
            <a:r>
              <a:rPr lang="en-US" dirty="0" smtClean="0">
                <a:sym typeface="Symbol" pitchFamily="18" charset="2"/>
              </a:rPr>
              <a:t> </a:t>
            </a:r>
            <a:r>
              <a:rPr lang="en-US" i="1" dirty="0">
                <a:sym typeface="Symbol" pitchFamily="18" charset="2"/>
              </a:rPr>
              <a:t>done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 startAt="3"/>
            </a:pPr>
            <a:r>
              <a:rPr lang="en-US" dirty="0">
                <a:sym typeface="Symbol" pitchFamily="18" charset="2"/>
              </a:rPr>
              <a:t>The set of </a:t>
            </a:r>
            <a:r>
              <a:rPr lang="en-US" dirty="0">
                <a:solidFill>
                  <a:schemeClr val="accent2"/>
                </a:solidFill>
                <a:sym typeface="Symbol" pitchFamily="18" charset="2"/>
              </a:rPr>
              <a:t>accepting states </a:t>
            </a:r>
            <a:r>
              <a:rPr lang="en-US" dirty="0">
                <a:sym typeface="Symbol" pitchFamily="18" charset="2"/>
              </a:rPr>
              <a:t>of DM is </a:t>
            </a:r>
            <a:r>
              <a:rPr lang="en-US" i="1" dirty="0">
                <a:sym typeface="Symbol" pitchFamily="18" charset="2"/>
              </a:rPr>
              <a:t>F</a:t>
            </a:r>
            <a:r>
              <a:rPr lang="en-US" dirty="0">
                <a:sym typeface="Symbol" pitchFamily="18" charset="2"/>
              </a:rPr>
              <a:t>’ = { </a:t>
            </a:r>
            <a:r>
              <a:rPr lang="en-US" i="1" dirty="0">
                <a:sym typeface="Symbol" pitchFamily="18" charset="2"/>
              </a:rPr>
              <a:t>X</a:t>
            </a:r>
            <a:r>
              <a:rPr lang="en-US" dirty="0">
                <a:sym typeface="Symbol" pitchFamily="18" charset="2"/>
              </a:rPr>
              <a:t>  </a:t>
            </a:r>
            <a:r>
              <a:rPr lang="en-US" i="1" dirty="0">
                <a:sym typeface="Symbol" pitchFamily="18" charset="2"/>
              </a:rPr>
              <a:t>Q</a:t>
            </a:r>
            <a:r>
              <a:rPr lang="en-US" dirty="0">
                <a:sym typeface="Symbol" pitchFamily="18" charset="2"/>
              </a:rPr>
              <a:t>’ | </a:t>
            </a:r>
            <a:r>
              <a:rPr lang="en-US" i="1" dirty="0">
                <a:sym typeface="Symbol" pitchFamily="18" charset="2"/>
              </a:rPr>
              <a:t>X </a:t>
            </a:r>
            <a:r>
              <a:rPr lang="en-US" dirty="0">
                <a:sym typeface="Symbol" pitchFamily="18" charset="2"/>
              </a:rPr>
              <a:t>contains </a:t>
            </a:r>
            <a:r>
              <a:rPr lang="en-US" i="1" dirty="0">
                <a:sym typeface="Symbol" pitchFamily="18" charset="2"/>
              </a:rPr>
              <a:t>q</a:t>
            </a:r>
            <a:r>
              <a:rPr lang="en-US" i="1" baseline="-25000" dirty="0">
                <a:sym typeface="Symbol" pitchFamily="18" charset="2"/>
              </a:rPr>
              <a:t>i</a:t>
            </a:r>
            <a:r>
              <a:rPr lang="en-US" dirty="0">
                <a:sym typeface="Symbol" pitchFamily="18" charset="2"/>
              </a:rPr>
              <a:t> </a:t>
            </a:r>
            <a:r>
              <a:rPr lang="en-US" b="1" dirty="0">
                <a:sym typeface="Symbol" pitchFamily="18" charset="2"/>
              </a:rPr>
              <a:t></a:t>
            </a:r>
            <a:r>
              <a:rPr lang="en-US" dirty="0">
                <a:sym typeface="Symbol" pitchFamily="18" charset="2"/>
              </a:rPr>
              <a:t> </a:t>
            </a:r>
            <a:r>
              <a:rPr lang="en-US" i="1" dirty="0">
                <a:sym typeface="Symbol" pitchFamily="18" charset="2"/>
              </a:rPr>
              <a:t>F</a:t>
            </a:r>
            <a:r>
              <a:rPr lang="en-US" dirty="0">
                <a:sym typeface="Symbol" pitchFamily="18" charset="2"/>
              </a:rPr>
              <a:t> } </a:t>
            </a:r>
            <a:endParaRPr lang="en-US" dirty="0" smtClean="0">
              <a:sym typeface="Symbol" pitchFamily="18" charset="2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b="1" dirty="0" smtClean="0">
                <a:solidFill>
                  <a:schemeClr val="accent2"/>
                </a:solidFill>
                <a:sym typeface="Symbol" pitchFamily="18" charset="2"/>
              </a:rPr>
              <a:t>Remember: </a:t>
            </a:r>
          </a:p>
          <a:p>
            <a:pPr>
              <a:spcBef>
                <a:spcPts val="600"/>
              </a:spcBef>
            </a:pPr>
            <a:r>
              <a:rPr lang="en-US" i="1" dirty="0" smtClean="0">
                <a:sym typeface="Symbol" pitchFamily="18" charset="2"/>
              </a:rPr>
              <a:t>E</a:t>
            </a:r>
            <a:r>
              <a:rPr lang="en-US" dirty="0" smtClean="0">
                <a:sym typeface="Symbol" pitchFamily="18" charset="2"/>
              </a:rPr>
              <a:t>(</a:t>
            </a:r>
            <a:r>
              <a:rPr lang="en-US" i="1" dirty="0" smtClean="0">
                <a:sym typeface="Symbol" pitchFamily="18" charset="2"/>
              </a:rPr>
              <a:t>q</a:t>
            </a:r>
            <a:r>
              <a:rPr lang="en-US" dirty="0" smtClean="0">
                <a:sym typeface="Symbol" pitchFamily="18" charset="2"/>
              </a:rPr>
              <a:t>) = { states that can be reached from </a:t>
            </a:r>
            <a:r>
              <a:rPr lang="en-US" i="1" dirty="0" smtClean="0">
                <a:sym typeface="Symbol" pitchFamily="18" charset="2"/>
              </a:rPr>
              <a:t>q</a:t>
            </a:r>
            <a:r>
              <a:rPr lang="en-US" dirty="0" smtClean="0">
                <a:sym typeface="Symbol" pitchFamily="18" charset="2"/>
              </a:rPr>
              <a:t> by travelling along 0 or more </a:t>
            </a:r>
            <a:r>
              <a:rPr lang="en-US" dirty="0"/>
              <a:t>ε – </a:t>
            </a:r>
            <a:r>
              <a:rPr lang="en-US" dirty="0" smtClean="0"/>
              <a:t>transitions </a:t>
            </a:r>
            <a:r>
              <a:rPr lang="en-US" dirty="0" smtClean="0">
                <a:sym typeface="Symbol" pitchFamily="18" charset="2"/>
              </a:rPr>
              <a:t>}</a:t>
            </a:r>
            <a:endParaRPr lang="en-US" dirty="0"/>
          </a:p>
          <a:p>
            <a:pPr marL="891540" lvl="2" indent="-342900">
              <a:spcBef>
                <a:spcPts val="600"/>
              </a:spcBef>
              <a:buFont typeface="+mj-lt"/>
              <a:buAutoNum type="arabicPeriod" startAt="3"/>
            </a:pPr>
            <a:endParaRPr lang="en-US" dirty="0" smtClean="0"/>
          </a:p>
          <a:p>
            <a:pPr marL="891540" lvl="2" indent="-342900">
              <a:buFont typeface="+mj-lt"/>
              <a:buAutoNum type="arabicPeriod" startAt="3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91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8636" y="503806"/>
            <a:ext cx="10058400" cy="867799"/>
          </a:xfrm>
        </p:spPr>
        <p:txBody>
          <a:bodyPr/>
          <a:lstStyle/>
          <a:p>
            <a:r>
              <a:rPr lang="en-US" dirty="0" smtClean="0"/>
              <a:t>A Snack Machine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036" y="2103120"/>
            <a:ext cx="1872164" cy="321881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690928" y="2600620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" name="Oval 5"/>
          <p:cNvSpPr/>
          <p:nvPr/>
        </p:nvSpPr>
        <p:spPr>
          <a:xfrm>
            <a:off x="3688239" y="2600620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0.25</a:t>
            </a:r>
            <a:endParaRPr lang="en-US" sz="1000" dirty="0"/>
          </a:p>
        </p:txBody>
      </p:sp>
      <p:sp>
        <p:nvSpPr>
          <p:cNvPr id="7" name="Oval 6"/>
          <p:cNvSpPr/>
          <p:nvPr/>
        </p:nvSpPr>
        <p:spPr>
          <a:xfrm>
            <a:off x="4882132" y="2600620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0.50</a:t>
            </a:r>
            <a:endParaRPr lang="en-US" sz="1000" dirty="0"/>
          </a:p>
        </p:txBody>
      </p:sp>
      <p:sp>
        <p:nvSpPr>
          <p:cNvPr id="8" name="Oval 7"/>
          <p:cNvSpPr/>
          <p:nvPr/>
        </p:nvSpPr>
        <p:spPr>
          <a:xfrm>
            <a:off x="6045905" y="2600620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0.75</a:t>
            </a:r>
            <a:endParaRPr lang="en-US" sz="1000" dirty="0"/>
          </a:p>
        </p:txBody>
      </p:sp>
      <p:sp>
        <p:nvSpPr>
          <p:cNvPr id="17" name="Arc 16"/>
          <p:cNvSpPr/>
          <p:nvPr/>
        </p:nvSpPr>
        <p:spPr>
          <a:xfrm rot="1384262">
            <a:off x="2703161" y="2385453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522251" y="2109094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77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5876" y="87225"/>
            <a:ext cx="6255203" cy="788660"/>
          </a:xfrm>
        </p:spPr>
        <p:txBody>
          <a:bodyPr/>
          <a:lstStyle/>
          <a:p>
            <a:r>
              <a:rPr lang="en-US" dirty="0" smtClean="0"/>
              <a:t>Example 4 - NFA to DFA</a:t>
            </a:r>
            <a:endParaRPr lang="en-US" dirty="0"/>
          </a:p>
        </p:txBody>
      </p:sp>
      <p:sp>
        <p:nvSpPr>
          <p:cNvPr id="6" name="Double Bracket 5"/>
          <p:cNvSpPr/>
          <p:nvPr/>
        </p:nvSpPr>
        <p:spPr>
          <a:xfrm>
            <a:off x="5388092" y="2298928"/>
            <a:ext cx="2102727" cy="934097"/>
          </a:xfrm>
          <a:prstGeom prst="bracketPair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04553" y="3006162"/>
                <a:ext cx="11238918" cy="3657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E(0) = { 0 } ∪ { 1 } = { 0, 1 } 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 smtClean="0"/>
                  <a:t>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({ 0 } ∪∅</m:t>
                    </m:r>
                  </m:oMath>
                </a14:m>
                <a:r>
                  <a:rPr lang="en-US" dirty="0" smtClean="0"/>
                  <a:t>) = </a:t>
                </a:r>
                <a:r>
                  <a:rPr lang="en-US" i="1" dirty="0" smtClean="0"/>
                  <a:t>E</a:t>
                </a:r>
                <a:r>
                  <a:rPr lang="en-US" dirty="0" smtClean="0"/>
                  <a:t>({ 0 }) =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{ 0, 1 }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∪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dirty="0"/>
                  <a:t>)</a:t>
                </a:r>
                <a:r>
                  <a:rPr lang="en-US" dirty="0" smtClean="0"/>
                  <a:t> </a:t>
                </a:r>
                <a:r>
                  <a:rPr lang="en-US" dirty="0"/>
                  <a:t>=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({ 3 } ∪{ 2 }</m:t>
                    </m:r>
                  </m:oMath>
                </a14:m>
                <a:r>
                  <a:rPr lang="en-US" dirty="0"/>
                  <a:t>)</a:t>
                </a:r>
                <a:r>
                  <a:rPr lang="en-US" dirty="0" smtClean="0"/>
                  <a:t> </a:t>
                </a:r>
                <a:r>
                  <a:rPr lang="en-US" dirty="0"/>
                  <a:t>= </a:t>
                </a:r>
                <a:r>
                  <a:rPr lang="en-US" i="1" dirty="0"/>
                  <a:t>E</a:t>
                </a:r>
                <a:r>
                  <a:rPr lang="en-US" dirty="0" smtClean="0"/>
                  <a:t>({ 2,  3 }) =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{ 2, 3 }</a:t>
                </a:r>
                <a:endParaRPr lang="en-US" dirty="0">
                  <a:solidFill>
                    <a:schemeClr val="accent2"/>
                  </a:solidFill>
                </a:endParaRP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∪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)</a:t>
                </a:r>
                <a:r>
                  <a:rPr lang="en-US" dirty="0" smtClean="0"/>
                  <a:t> </a:t>
                </a:r>
                <a:r>
                  <a:rPr lang="en-US" dirty="0"/>
                  <a:t>=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(∅∪{ 4 }</m:t>
                    </m:r>
                  </m:oMath>
                </a14:m>
                <a:r>
                  <a:rPr lang="en-US" dirty="0"/>
                  <a:t>)</a:t>
                </a:r>
                <a:r>
                  <a:rPr lang="en-US" dirty="0" smtClean="0"/>
                  <a:t> </a:t>
                </a:r>
                <a:r>
                  <a:rPr lang="en-US" dirty="0"/>
                  <a:t>= </a:t>
                </a:r>
                <a:r>
                  <a:rPr lang="en-US" i="1" dirty="0"/>
                  <a:t>E</a:t>
                </a:r>
                <a:r>
                  <a:rPr lang="en-US" dirty="0" smtClean="0"/>
                  <a:t>({ 4 }) =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{ 0, 1, 4 }</a:t>
                </a:r>
                <a:endParaRPr lang="en-US" dirty="0">
                  <a:solidFill>
                    <a:schemeClr val="accent2"/>
                  </a:solidFill>
                </a:endParaRP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∪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dirty="0"/>
                  <a:t>)</a:t>
                </a:r>
                <a:r>
                  <a:rPr lang="en-US" dirty="0" smtClean="0"/>
                  <a:t> </a:t>
                </a:r>
                <a:r>
                  <a:rPr lang="en-US" dirty="0"/>
                  <a:t>=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(∅∪∅</m:t>
                    </m:r>
                  </m:oMath>
                </a14:m>
                <a:r>
                  <a:rPr lang="en-US" dirty="0" smtClean="0"/>
                  <a:t>) = </a:t>
                </a:r>
                <a:r>
                  <a:rPr lang="en-US" i="1" dirty="0"/>
                  <a:t>E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dirty="0" smtClean="0"/>
                  <a:t>) =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0, 1, 4</m:t>
                            </m:r>
                            <m:r>
                              <m:rPr>
                                <m:nor/>
                              </m:rPr>
                              <a:rPr lang="en-US" b="0" i="0" dirty="0" smtClean="0"/>
                              <m:t> 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∪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)</a:t>
                </a:r>
                <a:r>
                  <a:rPr lang="en-US" dirty="0" smtClean="0"/>
                  <a:t> = </a:t>
                </a:r>
                <a:r>
                  <a:rPr lang="en-US" i="1" dirty="0"/>
                  <a:t>E</a:t>
                </a:r>
                <a:r>
                  <a:rPr lang="en-US" dirty="0" smtClean="0"/>
                  <a:t>({ 0 }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 ∅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)= </a:t>
                </a:r>
                <a:r>
                  <a:rPr lang="en-US" i="1" dirty="0"/>
                  <a:t>E</a:t>
                </a:r>
                <a:r>
                  <a:rPr lang="en-US" dirty="0" smtClean="0"/>
                  <a:t>({ 0 }) =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{ 0, 1 }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0, 1, 4</m:t>
                            </m:r>
                            <m:r>
                              <m:rPr>
                                <m:nor/>
                              </m:rPr>
                              <a:rPr lang="en-US" b="0" i="0" dirty="0" smtClean="0"/>
                              <m:t> 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∪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dirty="0"/>
                  <a:t>)</a:t>
                </a:r>
                <a:r>
                  <a:rPr lang="en-US" dirty="0" smtClean="0"/>
                  <a:t> </a:t>
                </a:r>
                <a:r>
                  <a:rPr lang="en-US" dirty="0"/>
                  <a:t>=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({ 3 }∪{ 2 }∪{ 4 }</m:t>
                    </m:r>
                  </m:oMath>
                </a14:m>
                <a:r>
                  <a:rPr lang="en-US" dirty="0"/>
                  <a:t>)</a:t>
                </a:r>
                <a:r>
                  <a:rPr lang="en-US" dirty="0" smtClean="0"/>
                  <a:t> </a:t>
                </a:r>
                <a:r>
                  <a:rPr lang="en-US" dirty="0"/>
                  <a:t>= </a:t>
                </a:r>
                <a:r>
                  <a:rPr lang="en-US" i="1" dirty="0"/>
                  <a:t>E</a:t>
                </a:r>
                <a:r>
                  <a:rPr lang="en-US" dirty="0" smtClean="0"/>
                  <a:t>({ 2,  3 ,4 })=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{ 0, 1, 2, 3, 4 }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0, 1, </m:t>
                            </m:r>
                            <m:r>
                              <m:rPr>
                                <m:nor/>
                              </m:rPr>
                              <a:rPr lang="en-US" b="0" i="0" dirty="0" smtClean="0"/>
                              <m:t>2, 3, 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4 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</m:t>
                        </m:r>
                        <m: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∪</m:t>
                    </m:r>
                    <m:r>
                      <a:rPr lang="en-US" b="0" i="1" smtClean="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/>
                        <a:ea typeface="Cambria Math" panose="02040503050406030204" pitchFamily="18" charset="0"/>
                      </a:rPr>
                      <m:t>…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4, </m:t>
                        </m:r>
                        <m: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({ 0 }∪</m:t>
                    </m:r>
                    <m:r>
                      <a:rPr lang="en-US" b="0" i="0" smtClean="0">
                        <a:latin typeface="Cambria Math"/>
                        <a:ea typeface="Cambria Math" panose="02040503050406030204" pitchFamily="18" charset="0"/>
                      </a:rPr>
                      <m:t>…</m:t>
                    </m:r>
                    <m:r>
                      <a:rPr lang="en-US" b="0" i="1" smtClean="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∪{  }</m:t>
                    </m:r>
                  </m:oMath>
                </a14:m>
                <a:r>
                  <a:rPr lang="en-US" dirty="0"/>
                  <a:t>) = </a:t>
                </a:r>
                <a:r>
                  <a:rPr lang="en-US" i="1" dirty="0"/>
                  <a:t>E</a:t>
                </a:r>
                <a:r>
                  <a:rPr lang="en-US" dirty="0"/>
                  <a:t>({ </a:t>
                </a:r>
                <a:r>
                  <a:rPr lang="en-US" dirty="0" smtClean="0"/>
                  <a:t>0, 4 </a:t>
                </a:r>
                <a:r>
                  <a:rPr lang="en-US" dirty="0"/>
                  <a:t>})= </a:t>
                </a:r>
                <a:r>
                  <a:rPr lang="en-US" dirty="0">
                    <a:solidFill>
                      <a:schemeClr val="accent2"/>
                    </a:solidFill>
                  </a:rPr>
                  <a:t>{ 0,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1, </a:t>
                </a:r>
                <a:r>
                  <a:rPr lang="en-US" dirty="0">
                    <a:solidFill>
                      <a:schemeClr val="accent2"/>
                    </a:solidFill>
                  </a:rPr>
                  <a:t>4 }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0, 1, 2, 3, 4 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</m:t>
                        </m:r>
                        <m: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∪</m:t>
                    </m:r>
                    <m:r>
                      <a:rPr lang="en-US" i="1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/>
                        <a:ea typeface="Cambria Math" panose="02040503050406030204" pitchFamily="18" charset="0"/>
                      </a:rPr>
                      <m:t>…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4, </m:t>
                        </m:r>
                        <m:r>
                          <a:rPr lang="en-US" b="0" i="1" smtClean="0">
                            <a:latin typeface="Cambria Math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dirty="0"/>
                  <a:t>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({ 3 }∪</m:t>
                    </m:r>
                    <m:r>
                      <a:rPr lang="en-US">
                        <a:latin typeface="Cambria Math"/>
                        <a:ea typeface="Cambria Math" panose="02040503050406030204" pitchFamily="18" charset="0"/>
                      </a:rPr>
                      <m:t>…</m:t>
                    </m:r>
                    <m:r>
                      <a:rPr lang="en-US" i="1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∪{ </m:t>
                    </m:r>
                    <m:r>
                      <a:rPr lang="en-US" b="0" i="1" smtClean="0">
                        <a:latin typeface="Cambria Math"/>
                        <a:ea typeface="Cambria Math" panose="02040503050406030204" pitchFamily="18" charset="0"/>
                      </a:rPr>
                      <m:t>4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}</m:t>
                    </m:r>
                  </m:oMath>
                </a14:m>
                <a:r>
                  <a:rPr lang="en-US" dirty="0"/>
                  <a:t>) = </a:t>
                </a:r>
                <a:r>
                  <a:rPr lang="en-US" i="1" dirty="0"/>
                  <a:t>E</a:t>
                </a:r>
                <a:r>
                  <a:rPr lang="en-US" dirty="0"/>
                  <a:t>({ </a:t>
                </a:r>
                <a:r>
                  <a:rPr lang="en-US" dirty="0" smtClean="0"/>
                  <a:t>2, 3, </a:t>
                </a:r>
                <a:r>
                  <a:rPr lang="en-US" dirty="0"/>
                  <a:t>4 })= </a:t>
                </a:r>
                <a:r>
                  <a:rPr lang="en-US" dirty="0">
                    <a:solidFill>
                      <a:schemeClr val="accent2"/>
                    </a:solidFill>
                  </a:rPr>
                  <a:t>{ 0, 1,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2, 3, 4 </a:t>
                </a:r>
                <a:r>
                  <a:rPr lang="en-US" dirty="0">
                    <a:solidFill>
                      <a:schemeClr val="accent2"/>
                    </a:solidFill>
                  </a:rPr>
                  <a:t>}</a:t>
                </a:r>
              </a:p>
              <a:p>
                <a:pPr marL="285750" indent="-285750"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endParaRPr lang="en-US" dirty="0" smtClean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553" y="3006162"/>
                <a:ext cx="11238918" cy="3657411"/>
              </a:xfrm>
              <a:prstGeom prst="rect">
                <a:avLst/>
              </a:prstGeom>
              <a:blipFill>
                <a:blip r:embed="rId2"/>
                <a:stretch>
                  <a:fillRect l="-380" t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/>
          <p:cNvSpPr/>
          <p:nvPr/>
        </p:nvSpPr>
        <p:spPr>
          <a:xfrm>
            <a:off x="6715486" y="1221477"/>
            <a:ext cx="863779" cy="4615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{0, 1}</a:t>
            </a:r>
            <a:endParaRPr lang="en-US" baseline="-250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1008523" y="576446"/>
            <a:ext cx="3356079" cy="2236655"/>
            <a:chOff x="1008523" y="1127360"/>
            <a:chExt cx="3356079" cy="2236655"/>
          </a:xfrm>
        </p:grpSpPr>
        <p:sp>
          <p:nvSpPr>
            <p:cNvPr id="8" name="Oval 7"/>
            <p:cNvSpPr/>
            <p:nvPr/>
          </p:nvSpPr>
          <p:spPr>
            <a:xfrm>
              <a:off x="1343387" y="1631317"/>
              <a:ext cx="423367" cy="4615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/>
                <a:t>0</a:t>
              </a:r>
              <a:endParaRPr lang="en-US" baseline="-25000" dirty="0"/>
            </a:p>
          </p:txBody>
        </p:sp>
        <p:cxnSp>
          <p:nvCxnSpPr>
            <p:cNvPr id="9" name="Straight Arrow Connector 8"/>
            <p:cNvCxnSpPr>
              <a:stCxn id="8" idx="6"/>
              <a:endCxn id="12" idx="2"/>
            </p:cNvCxnSpPr>
            <p:nvPr/>
          </p:nvCxnSpPr>
          <p:spPr>
            <a:xfrm>
              <a:off x="1766754" y="1862094"/>
              <a:ext cx="841960" cy="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2052091" y="1517880"/>
              <a:ext cx="315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ε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2608714" y="1631673"/>
              <a:ext cx="423367" cy="4615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/>
                <a:t>1</a:t>
              </a:r>
              <a:endParaRPr lang="en-US" baseline="-250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3941235" y="1656435"/>
              <a:ext cx="423367" cy="4615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/>
                <a:t>2</a:t>
              </a:r>
              <a:endParaRPr lang="en-US" baseline="-25000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1924394" y="2800556"/>
              <a:ext cx="423367" cy="4615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/>
                <a:t>3</a:t>
              </a:r>
              <a:endParaRPr lang="en-US" baseline="-25000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198509" y="2605630"/>
              <a:ext cx="423367" cy="4615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/>
                <a:t>4</a:t>
              </a:r>
              <a:endParaRPr lang="en-US" baseline="-25000" dirty="0"/>
            </a:p>
          </p:txBody>
        </p:sp>
        <p:cxnSp>
          <p:nvCxnSpPr>
            <p:cNvPr id="17" name="Straight Arrow Connector 16"/>
            <p:cNvCxnSpPr>
              <a:stCxn id="12" idx="6"/>
              <a:endCxn id="13" idx="2"/>
            </p:cNvCxnSpPr>
            <p:nvPr/>
          </p:nvCxnSpPr>
          <p:spPr>
            <a:xfrm>
              <a:off x="3032081" y="1862450"/>
              <a:ext cx="909154" cy="247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Freeform 130"/>
            <p:cNvSpPr>
              <a:spLocks/>
            </p:cNvSpPr>
            <p:nvPr/>
          </p:nvSpPr>
          <p:spPr bwMode="auto">
            <a:xfrm>
              <a:off x="1506834" y="1282900"/>
              <a:ext cx="199115" cy="344488"/>
            </a:xfrm>
            <a:custGeom>
              <a:avLst/>
              <a:gdLst>
                <a:gd name="T0" fmla="*/ 0 w 320"/>
                <a:gd name="T1" fmla="*/ 1 h 384"/>
                <a:gd name="T2" fmla="*/ 0 w 320"/>
                <a:gd name="T3" fmla="*/ 1 h 384"/>
                <a:gd name="T4" fmla="*/ 0 w 320"/>
                <a:gd name="T5" fmla="*/ 0 h 384"/>
                <a:gd name="T6" fmla="*/ 0 w 320"/>
                <a:gd name="T7" fmla="*/ 1 h 384"/>
                <a:gd name="T8" fmla="*/ 0 w 320"/>
                <a:gd name="T9" fmla="*/ 1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0"/>
                <a:gd name="T16" fmla="*/ 0 h 384"/>
                <a:gd name="T17" fmla="*/ 320 w 320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0" h="384">
                  <a:moveTo>
                    <a:pt x="64" y="384"/>
                  </a:moveTo>
                  <a:cubicBezTo>
                    <a:pt x="32" y="272"/>
                    <a:pt x="0" y="160"/>
                    <a:pt x="16" y="96"/>
                  </a:cubicBezTo>
                  <a:cubicBezTo>
                    <a:pt x="32" y="32"/>
                    <a:pt x="112" y="0"/>
                    <a:pt x="160" y="0"/>
                  </a:cubicBezTo>
                  <a:cubicBezTo>
                    <a:pt x="208" y="0"/>
                    <a:pt x="288" y="32"/>
                    <a:pt x="304" y="96"/>
                  </a:cubicBezTo>
                  <a:cubicBezTo>
                    <a:pt x="320" y="160"/>
                    <a:pt x="288" y="272"/>
                    <a:pt x="256" y="384"/>
                  </a:cubicBezTo>
                </a:path>
              </a:pathLst>
            </a:custGeom>
            <a:ln>
              <a:tailEnd type="triangl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11621" y="1127360"/>
              <a:ext cx="613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a</a:t>
              </a:r>
              <a:endParaRPr lang="en-US" i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84730" y="1532755"/>
              <a:ext cx="315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b</a:t>
              </a:r>
              <a:endParaRPr lang="en-US" i="1" dirty="0"/>
            </a:p>
          </p:txBody>
        </p:sp>
        <p:cxnSp>
          <p:nvCxnSpPr>
            <p:cNvPr id="23" name="Straight Arrow Connector 22"/>
            <p:cNvCxnSpPr>
              <a:stCxn id="8" idx="4"/>
              <a:endCxn id="14" idx="1"/>
            </p:cNvCxnSpPr>
            <p:nvPr/>
          </p:nvCxnSpPr>
          <p:spPr>
            <a:xfrm>
              <a:off x="1555071" y="2092871"/>
              <a:ext cx="431324" cy="7752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1779048" y="2236298"/>
              <a:ext cx="315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b</a:t>
              </a:r>
              <a:endParaRPr lang="en-US" i="1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3146896" y="2551887"/>
              <a:ext cx="531042" cy="56156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aseline="-25000" dirty="0"/>
            </a:p>
          </p:txBody>
        </p:sp>
        <p:cxnSp>
          <p:nvCxnSpPr>
            <p:cNvPr id="28" name="Straight Arrow Connector 27"/>
            <p:cNvCxnSpPr>
              <a:stCxn id="14" idx="6"/>
              <a:endCxn id="27" idx="2"/>
            </p:cNvCxnSpPr>
            <p:nvPr/>
          </p:nvCxnSpPr>
          <p:spPr>
            <a:xfrm flipV="1">
              <a:off x="2347761" y="2832668"/>
              <a:ext cx="799135" cy="1986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2560322" y="2606542"/>
              <a:ext cx="315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a</a:t>
              </a:r>
              <a:endParaRPr lang="en-US" i="1" dirty="0"/>
            </a:p>
          </p:txBody>
        </p:sp>
        <p:cxnSp>
          <p:nvCxnSpPr>
            <p:cNvPr id="33" name="Straight Arrow Connector 32"/>
            <p:cNvCxnSpPr>
              <a:stCxn id="27" idx="1"/>
              <a:endCxn id="8" idx="5"/>
            </p:cNvCxnSpPr>
            <p:nvPr/>
          </p:nvCxnSpPr>
          <p:spPr>
            <a:xfrm flipH="1" flipV="1">
              <a:off x="1704753" y="2025278"/>
              <a:ext cx="1519912" cy="6088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2362008" y="2298504"/>
              <a:ext cx="315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ε</a:t>
              </a:r>
            </a:p>
          </p:txBody>
        </p:sp>
        <p:sp>
          <p:nvSpPr>
            <p:cNvPr id="38" name="Freeform 130"/>
            <p:cNvSpPr>
              <a:spLocks/>
            </p:cNvSpPr>
            <p:nvPr/>
          </p:nvSpPr>
          <p:spPr bwMode="auto">
            <a:xfrm>
              <a:off x="3400327" y="2219417"/>
              <a:ext cx="199115" cy="344488"/>
            </a:xfrm>
            <a:custGeom>
              <a:avLst/>
              <a:gdLst>
                <a:gd name="T0" fmla="*/ 0 w 320"/>
                <a:gd name="T1" fmla="*/ 1 h 384"/>
                <a:gd name="T2" fmla="*/ 0 w 320"/>
                <a:gd name="T3" fmla="*/ 1 h 384"/>
                <a:gd name="T4" fmla="*/ 0 w 320"/>
                <a:gd name="T5" fmla="*/ 0 h 384"/>
                <a:gd name="T6" fmla="*/ 0 w 320"/>
                <a:gd name="T7" fmla="*/ 1 h 384"/>
                <a:gd name="T8" fmla="*/ 0 w 320"/>
                <a:gd name="T9" fmla="*/ 1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0"/>
                <a:gd name="T16" fmla="*/ 0 h 384"/>
                <a:gd name="T17" fmla="*/ 320 w 320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0" h="384">
                  <a:moveTo>
                    <a:pt x="64" y="384"/>
                  </a:moveTo>
                  <a:cubicBezTo>
                    <a:pt x="32" y="272"/>
                    <a:pt x="0" y="160"/>
                    <a:pt x="16" y="96"/>
                  </a:cubicBezTo>
                  <a:cubicBezTo>
                    <a:pt x="32" y="32"/>
                    <a:pt x="112" y="0"/>
                    <a:pt x="160" y="0"/>
                  </a:cubicBezTo>
                  <a:cubicBezTo>
                    <a:pt x="208" y="0"/>
                    <a:pt x="288" y="32"/>
                    <a:pt x="304" y="96"/>
                  </a:cubicBezTo>
                  <a:cubicBezTo>
                    <a:pt x="320" y="160"/>
                    <a:pt x="288" y="272"/>
                    <a:pt x="256" y="384"/>
                  </a:cubicBezTo>
                </a:path>
              </a:pathLst>
            </a:custGeom>
            <a:ln>
              <a:tailEnd type="triangl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605114" y="2113115"/>
              <a:ext cx="322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b</a:t>
              </a:r>
              <a:endParaRPr lang="en-US" i="1" dirty="0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2272430" y="2126260"/>
              <a:ext cx="2034221" cy="1237755"/>
            </a:xfrm>
            <a:custGeom>
              <a:avLst/>
              <a:gdLst>
                <a:gd name="connsiteX0" fmla="*/ 1934986 w 2092172"/>
                <a:gd name="connsiteY0" fmla="*/ 0 h 1237755"/>
                <a:gd name="connsiteX1" fmla="*/ 1896886 w 2092172"/>
                <a:gd name="connsiteY1" fmla="*/ 1171575 h 1237755"/>
                <a:gd name="connsiteX2" fmla="*/ 1411 w 2092172"/>
                <a:gd name="connsiteY2" fmla="*/ 1114425 h 1237755"/>
                <a:gd name="connsiteX3" fmla="*/ 1411 w 2092172"/>
                <a:gd name="connsiteY3" fmla="*/ 1104900 h 1237755"/>
                <a:gd name="connsiteX4" fmla="*/ 20461 w 2092172"/>
                <a:gd name="connsiteY4" fmla="*/ 1095375 h 1237755"/>
                <a:gd name="connsiteX5" fmla="*/ 10936 w 2092172"/>
                <a:gd name="connsiteY5" fmla="*/ 1095375 h 1237755"/>
                <a:gd name="connsiteX6" fmla="*/ 10936 w 2092172"/>
                <a:gd name="connsiteY6" fmla="*/ 1076325 h 123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2172" h="1237755">
                  <a:moveTo>
                    <a:pt x="1934986" y="0"/>
                  </a:moveTo>
                  <a:cubicBezTo>
                    <a:pt x="2077067" y="492919"/>
                    <a:pt x="2219149" y="985838"/>
                    <a:pt x="1896886" y="1171575"/>
                  </a:cubicBezTo>
                  <a:cubicBezTo>
                    <a:pt x="1574623" y="1357313"/>
                    <a:pt x="279223" y="1090613"/>
                    <a:pt x="1411" y="1114425"/>
                  </a:cubicBezTo>
                  <a:cubicBezTo>
                    <a:pt x="1411" y="1111250"/>
                    <a:pt x="-1764" y="1108075"/>
                    <a:pt x="1411" y="1104900"/>
                  </a:cubicBezTo>
                  <a:cubicBezTo>
                    <a:pt x="4586" y="1101725"/>
                    <a:pt x="18874" y="1096962"/>
                    <a:pt x="20461" y="1095375"/>
                  </a:cubicBezTo>
                  <a:cubicBezTo>
                    <a:pt x="22048" y="1093788"/>
                    <a:pt x="12523" y="1098550"/>
                    <a:pt x="10936" y="1095375"/>
                  </a:cubicBezTo>
                  <a:cubicBezTo>
                    <a:pt x="9349" y="1092200"/>
                    <a:pt x="10142" y="1084262"/>
                    <a:pt x="10936" y="1076325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001743" y="2892604"/>
              <a:ext cx="315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ε</a:t>
              </a: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>
              <a:off x="1008523" y="1866493"/>
              <a:ext cx="3348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Straight Arrow Connector 46"/>
          <p:cNvCxnSpPr/>
          <p:nvPr/>
        </p:nvCxnSpPr>
        <p:spPr>
          <a:xfrm>
            <a:off x="6455596" y="1434347"/>
            <a:ext cx="259890" cy="5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130"/>
          <p:cNvSpPr>
            <a:spLocks/>
          </p:cNvSpPr>
          <p:nvPr/>
        </p:nvSpPr>
        <p:spPr bwMode="auto">
          <a:xfrm>
            <a:off x="7286032" y="921723"/>
            <a:ext cx="204787" cy="344488"/>
          </a:xfrm>
          <a:custGeom>
            <a:avLst/>
            <a:gdLst>
              <a:gd name="T0" fmla="*/ 0 w 320"/>
              <a:gd name="T1" fmla="*/ 1 h 384"/>
              <a:gd name="T2" fmla="*/ 0 w 320"/>
              <a:gd name="T3" fmla="*/ 1 h 384"/>
              <a:gd name="T4" fmla="*/ 0 w 320"/>
              <a:gd name="T5" fmla="*/ 0 h 384"/>
              <a:gd name="T6" fmla="*/ 0 w 320"/>
              <a:gd name="T7" fmla="*/ 1 h 384"/>
              <a:gd name="T8" fmla="*/ 0 w 320"/>
              <a:gd name="T9" fmla="*/ 1 h 3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0"/>
              <a:gd name="T16" fmla="*/ 0 h 384"/>
              <a:gd name="T17" fmla="*/ 320 w 320"/>
              <a:gd name="T18" fmla="*/ 384 h 3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0" h="384">
                <a:moveTo>
                  <a:pt x="64" y="384"/>
                </a:moveTo>
                <a:cubicBezTo>
                  <a:pt x="32" y="272"/>
                  <a:pt x="0" y="160"/>
                  <a:pt x="16" y="96"/>
                </a:cubicBezTo>
                <a:cubicBezTo>
                  <a:pt x="32" y="32"/>
                  <a:pt x="112" y="0"/>
                  <a:pt x="160" y="0"/>
                </a:cubicBezTo>
                <a:cubicBezTo>
                  <a:pt x="208" y="0"/>
                  <a:pt x="288" y="32"/>
                  <a:pt x="304" y="96"/>
                </a:cubicBezTo>
                <a:cubicBezTo>
                  <a:pt x="320" y="160"/>
                  <a:pt x="288" y="272"/>
                  <a:pt x="256" y="384"/>
                </a:cubicBezTo>
              </a:path>
            </a:pathLst>
          </a:custGeom>
          <a:ln>
            <a:tailEnd type="triangle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7490819" y="766183"/>
            <a:ext cx="63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</a:t>
            </a:r>
            <a:endParaRPr lang="en-US" i="1" dirty="0"/>
          </a:p>
        </p:txBody>
      </p:sp>
      <p:sp>
        <p:nvSpPr>
          <p:cNvPr id="51" name="Oval 50"/>
          <p:cNvSpPr/>
          <p:nvPr/>
        </p:nvSpPr>
        <p:spPr>
          <a:xfrm>
            <a:off x="7690301" y="2597704"/>
            <a:ext cx="863779" cy="4615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{2, 3}</a:t>
            </a:r>
            <a:endParaRPr lang="en-US" baseline="-25000" dirty="0"/>
          </a:p>
        </p:txBody>
      </p:sp>
      <p:cxnSp>
        <p:nvCxnSpPr>
          <p:cNvPr id="53" name="Straight Arrow Connector 52"/>
          <p:cNvCxnSpPr>
            <a:stCxn id="44" idx="4"/>
            <a:endCxn id="51" idx="0"/>
          </p:cNvCxnSpPr>
          <p:nvPr/>
        </p:nvCxnSpPr>
        <p:spPr>
          <a:xfrm>
            <a:off x="7147376" y="1683031"/>
            <a:ext cx="974815" cy="914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621469" y="1838154"/>
            <a:ext cx="259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b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Oval 61"/>
              <p:cNvSpPr/>
              <p:nvPr/>
            </p:nvSpPr>
            <p:spPr>
              <a:xfrm>
                <a:off x="5558493" y="2603426"/>
                <a:ext cx="863779" cy="4615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62" name="Oval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493" y="2603426"/>
                <a:ext cx="863779" cy="46155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/>
          <p:cNvCxnSpPr>
            <a:stCxn id="51" idx="2"/>
            <a:endCxn id="62" idx="6"/>
          </p:cNvCxnSpPr>
          <p:nvPr/>
        </p:nvCxnSpPr>
        <p:spPr>
          <a:xfrm flipH="1">
            <a:off x="6422272" y="2828481"/>
            <a:ext cx="1268029" cy="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826522" y="2495365"/>
            <a:ext cx="259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b</a:t>
            </a:r>
            <a:endParaRPr lang="en-US" i="1" dirty="0"/>
          </a:p>
        </p:txBody>
      </p:sp>
      <p:cxnSp>
        <p:nvCxnSpPr>
          <p:cNvPr id="67" name="Straight Arrow Connector 66"/>
          <p:cNvCxnSpPr>
            <a:stCxn id="55" idx="2"/>
            <a:endCxn id="44" idx="6"/>
          </p:cNvCxnSpPr>
          <p:nvPr/>
        </p:nvCxnSpPr>
        <p:spPr>
          <a:xfrm flipH="1">
            <a:off x="7579265" y="1439825"/>
            <a:ext cx="1495965" cy="1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8122190" y="110576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a</a:t>
            </a:r>
            <a:endParaRPr lang="en-US" i="1" dirty="0"/>
          </a:p>
        </p:txBody>
      </p:sp>
      <p:grpSp>
        <p:nvGrpSpPr>
          <p:cNvPr id="90" name="Group 89"/>
          <p:cNvGrpSpPr/>
          <p:nvPr/>
        </p:nvGrpSpPr>
        <p:grpSpPr>
          <a:xfrm>
            <a:off x="10804953" y="2354681"/>
            <a:ext cx="836159" cy="485445"/>
            <a:chOff x="10804953" y="2905595"/>
            <a:chExt cx="836159" cy="485445"/>
          </a:xfrm>
        </p:grpSpPr>
        <p:sp>
          <p:nvSpPr>
            <p:cNvPr id="76" name="Freeform 130"/>
            <p:cNvSpPr>
              <a:spLocks/>
            </p:cNvSpPr>
            <p:nvPr/>
          </p:nvSpPr>
          <p:spPr bwMode="auto">
            <a:xfrm>
              <a:off x="10804953" y="3056599"/>
              <a:ext cx="204787" cy="334441"/>
            </a:xfrm>
            <a:custGeom>
              <a:avLst/>
              <a:gdLst>
                <a:gd name="T0" fmla="*/ 0 w 320"/>
                <a:gd name="T1" fmla="*/ 1 h 384"/>
                <a:gd name="T2" fmla="*/ 0 w 320"/>
                <a:gd name="T3" fmla="*/ 1 h 384"/>
                <a:gd name="T4" fmla="*/ 0 w 320"/>
                <a:gd name="T5" fmla="*/ 0 h 384"/>
                <a:gd name="T6" fmla="*/ 0 w 320"/>
                <a:gd name="T7" fmla="*/ 1 h 384"/>
                <a:gd name="T8" fmla="*/ 0 w 320"/>
                <a:gd name="T9" fmla="*/ 1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0"/>
                <a:gd name="T16" fmla="*/ 0 h 384"/>
                <a:gd name="T17" fmla="*/ 320 w 320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0" h="384">
                  <a:moveTo>
                    <a:pt x="64" y="384"/>
                  </a:moveTo>
                  <a:cubicBezTo>
                    <a:pt x="32" y="272"/>
                    <a:pt x="0" y="160"/>
                    <a:pt x="16" y="96"/>
                  </a:cubicBezTo>
                  <a:cubicBezTo>
                    <a:pt x="32" y="32"/>
                    <a:pt x="112" y="0"/>
                    <a:pt x="160" y="0"/>
                  </a:cubicBezTo>
                  <a:cubicBezTo>
                    <a:pt x="208" y="0"/>
                    <a:pt x="288" y="32"/>
                    <a:pt x="304" y="96"/>
                  </a:cubicBezTo>
                  <a:cubicBezTo>
                    <a:pt x="320" y="160"/>
                    <a:pt x="288" y="272"/>
                    <a:pt x="256" y="384"/>
                  </a:cubicBezTo>
                </a:path>
              </a:pathLst>
            </a:custGeom>
            <a:ln>
              <a:tailEnd type="triangle"/>
            </a:ln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1009740" y="2905595"/>
              <a:ext cx="631372" cy="358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b</a:t>
              </a:r>
              <a:endParaRPr lang="en-US" i="1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9084755" y="2741817"/>
            <a:ext cx="2033782" cy="490144"/>
            <a:chOff x="9377168" y="4686301"/>
            <a:chExt cx="2033782" cy="490144"/>
          </a:xfrm>
        </p:grpSpPr>
        <p:sp>
          <p:nvSpPr>
            <p:cNvPr id="59" name="Oval 58"/>
            <p:cNvSpPr/>
            <p:nvPr/>
          </p:nvSpPr>
          <p:spPr>
            <a:xfrm>
              <a:off x="9451469" y="4730701"/>
              <a:ext cx="1873957" cy="3842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/>
                <a:t>{0,1, 2, 3, 4}</a:t>
              </a:r>
              <a:endParaRPr lang="en-US" baseline="-25000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9377168" y="4686301"/>
              <a:ext cx="2033782" cy="490144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aseline="-250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554080" y="1177719"/>
            <a:ext cx="1679731" cy="1642811"/>
            <a:chOff x="8554080" y="1728633"/>
            <a:chExt cx="1679731" cy="1642811"/>
          </a:xfrm>
        </p:grpSpPr>
        <p:sp>
          <p:nvSpPr>
            <p:cNvPr id="58" name="TextBox 57"/>
            <p:cNvSpPr txBox="1"/>
            <p:nvPr/>
          </p:nvSpPr>
          <p:spPr>
            <a:xfrm>
              <a:off x="8724036" y="249246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a</a:t>
              </a:r>
              <a:endParaRPr lang="en-US" i="1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8554080" y="1728633"/>
              <a:ext cx="1679731" cy="1642811"/>
              <a:chOff x="8554080" y="1728633"/>
              <a:chExt cx="1679731" cy="1642811"/>
            </a:xfrm>
          </p:grpSpPr>
          <p:cxnSp>
            <p:nvCxnSpPr>
              <p:cNvPr id="57" name="Straight Arrow Connector 56"/>
              <p:cNvCxnSpPr>
                <a:stCxn id="51" idx="6"/>
                <a:endCxn id="55" idx="4"/>
              </p:cNvCxnSpPr>
              <p:nvPr/>
            </p:nvCxnSpPr>
            <p:spPr>
              <a:xfrm flipV="1">
                <a:off x="8554080" y="2221516"/>
                <a:ext cx="1082856" cy="11499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" name="Group 17"/>
              <p:cNvGrpSpPr/>
              <p:nvPr/>
            </p:nvGrpSpPr>
            <p:grpSpPr>
              <a:xfrm>
                <a:off x="9041269" y="1728633"/>
                <a:ext cx="1192542" cy="521733"/>
                <a:chOff x="9041269" y="1728633"/>
                <a:chExt cx="1192542" cy="521733"/>
              </a:xfrm>
            </p:grpSpPr>
            <p:sp>
              <p:nvSpPr>
                <p:cNvPr id="55" name="Oval 54"/>
                <p:cNvSpPr/>
                <p:nvPr/>
              </p:nvSpPr>
              <p:spPr>
                <a:xfrm>
                  <a:off x="9075230" y="1759962"/>
                  <a:ext cx="1123411" cy="46155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dirty="0" smtClean="0"/>
                    <a:t>{0,1, 4}</a:t>
                  </a:r>
                  <a:endParaRPr lang="en-US" baseline="-25000" dirty="0"/>
                </a:p>
              </p:txBody>
            </p:sp>
            <p:sp>
              <p:nvSpPr>
                <p:cNvPr id="84" name="Oval 83"/>
                <p:cNvSpPr/>
                <p:nvPr/>
              </p:nvSpPr>
              <p:spPr>
                <a:xfrm>
                  <a:off x="9041269" y="1728633"/>
                  <a:ext cx="1192542" cy="521733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baseline="-25000" dirty="0"/>
                </a:p>
              </p:txBody>
            </p:sp>
          </p:grpSp>
        </p:grp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80" name="Group 79"/>
          <p:cNvGrpSpPr/>
          <p:nvPr/>
        </p:nvGrpSpPr>
        <p:grpSpPr>
          <a:xfrm>
            <a:off x="9391333" y="1699452"/>
            <a:ext cx="306494" cy="1066524"/>
            <a:chOff x="9391333" y="2250366"/>
            <a:chExt cx="306494" cy="1066524"/>
          </a:xfrm>
        </p:grpSpPr>
        <p:sp>
          <p:nvSpPr>
            <p:cNvPr id="81" name="TextBox 80"/>
            <p:cNvSpPr txBox="1"/>
            <p:nvPr/>
          </p:nvSpPr>
          <p:spPr>
            <a:xfrm>
              <a:off x="9391333" y="2750014"/>
              <a:ext cx="306494" cy="3585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a</a:t>
              </a:r>
              <a:endParaRPr lang="en-US" i="1" dirty="0"/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 flipV="1">
              <a:off x="9637540" y="2250366"/>
              <a:ext cx="60287" cy="106652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>
            <a:off x="9896475" y="1699452"/>
            <a:ext cx="629500" cy="1013790"/>
            <a:chOff x="9896475" y="2250366"/>
            <a:chExt cx="629500" cy="1013790"/>
          </a:xfrm>
        </p:grpSpPr>
        <p:sp>
          <p:nvSpPr>
            <p:cNvPr id="75" name="TextBox 74"/>
            <p:cNvSpPr txBox="1"/>
            <p:nvPr/>
          </p:nvSpPr>
          <p:spPr>
            <a:xfrm>
              <a:off x="10198641" y="2694680"/>
              <a:ext cx="327334" cy="193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b</a:t>
              </a:r>
              <a:endParaRPr lang="en-US" i="1" dirty="0"/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>
              <a:off x="9896475" y="2250366"/>
              <a:ext cx="337336" cy="10137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369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4" grpId="0" animBg="1"/>
      <p:bldP spid="48" grpId="0" animBg="1"/>
      <p:bldP spid="49" grpId="0"/>
      <p:bldP spid="51" grpId="0" animBg="1"/>
      <p:bldP spid="54" grpId="0"/>
      <p:bldP spid="62" grpId="0" animBg="1"/>
      <p:bldP spid="66" grpId="0"/>
      <p:bldP spid="7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338" y="-30889"/>
            <a:ext cx="10623452" cy="101264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5 - NFA (with ε–transitions) to DFA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1630" y="977084"/>
            <a:ext cx="10058400" cy="3931920"/>
          </a:xfrm>
        </p:spPr>
        <p:txBody>
          <a:bodyPr/>
          <a:lstStyle/>
          <a:p>
            <a:r>
              <a:rPr lang="en-US" dirty="0" smtClean="0"/>
              <a:t>Consider the following NFA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Oval 3"/>
          <p:cNvSpPr/>
          <p:nvPr/>
        </p:nvSpPr>
        <p:spPr>
          <a:xfrm>
            <a:off x="2733894" y="2478005"/>
            <a:ext cx="435428" cy="4615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q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5" name="Oval 4"/>
          <p:cNvSpPr/>
          <p:nvPr/>
        </p:nvSpPr>
        <p:spPr>
          <a:xfrm>
            <a:off x="1532529" y="1942818"/>
            <a:ext cx="435428" cy="4615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q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p:sp>
        <p:nvSpPr>
          <p:cNvPr id="7" name="Oval 6"/>
          <p:cNvSpPr/>
          <p:nvPr/>
        </p:nvSpPr>
        <p:spPr>
          <a:xfrm>
            <a:off x="3992249" y="1912002"/>
            <a:ext cx="435428" cy="4615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q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cxnSp>
        <p:nvCxnSpPr>
          <p:cNvPr id="9" name="Straight Arrow Connector 8"/>
          <p:cNvCxnSpPr>
            <a:endCxn id="14" idx="2"/>
          </p:cNvCxnSpPr>
          <p:nvPr/>
        </p:nvCxnSpPr>
        <p:spPr>
          <a:xfrm flipV="1">
            <a:off x="1910967" y="2144903"/>
            <a:ext cx="2032079" cy="28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4" idx="2"/>
          </p:cNvCxnSpPr>
          <p:nvPr/>
        </p:nvCxnSpPr>
        <p:spPr>
          <a:xfrm>
            <a:off x="1976527" y="2185428"/>
            <a:ext cx="757367" cy="523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397398" y="2212784"/>
            <a:ext cx="123140" cy="3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3943046" y="1885434"/>
            <a:ext cx="522514" cy="51893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30"/>
          <p:cNvSpPr>
            <a:spLocks/>
          </p:cNvSpPr>
          <p:nvPr/>
        </p:nvSpPr>
        <p:spPr bwMode="auto">
          <a:xfrm>
            <a:off x="4177321" y="1569386"/>
            <a:ext cx="204787" cy="344488"/>
          </a:xfrm>
          <a:custGeom>
            <a:avLst/>
            <a:gdLst>
              <a:gd name="T0" fmla="*/ 0 w 320"/>
              <a:gd name="T1" fmla="*/ 1 h 384"/>
              <a:gd name="T2" fmla="*/ 0 w 320"/>
              <a:gd name="T3" fmla="*/ 1 h 384"/>
              <a:gd name="T4" fmla="*/ 0 w 320"/>
              <a:gd name="T5" fmla="*/ 0 h 384"/>
              <a:gd name="T6" fmla="*/ 0 w 320"/>
              <a:gd name="T7" fmla="*/ 1 h 384"/>
              <a:gd name="T8" fmla="*/ 0 w 320"/>
              <a:gd name="T9" fmla="*/ 1 h 3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0"/>
              <a:gd name="T16" fmla="*/ 0 h 384"/>
              <a:gd name="T17" fmla="*/ 320 w 320"/>
              <a:gd name="T18" fmla="*/ 384 h 3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0" h="384">
                <a:moveTo>
                  <a:pt x="64" y="384"/>
                </a:moveTo>
                <a:cubicBezTo>
                  <a:pt x="32" y="272"/>
                  <a:pt x="0" y="160"/>
                  <a:pt x="16" y="96"/>
                </a:cubicBezTo>
                <a:cubicBezTo>
                  <a:pt x="32" y="32"/>
                  <a:pt x="112" y="0"/>
                  <a:pt x="160" y="0"/>
                </a:cubicBezTo>
                <a:cubicBezTo>
                  <a:pt x="208" y="0"/>
                  <a:pt x="288" y="32"/>
                  <a:pt x="304" y="96"/>
                </a:cubicBezTo>
                <a:cubicBezTo>
                  <a:pt x="320" y="160"/>
                  <a:pt x="288" y="272"/>
                  <a:pt x="256" y="384"/>
                </a:cubicBezTo>
              </a:path>
            </a:pathLst>
          </a:custGeom>
          <a:ln>
            <a:tailEnd type="triangle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7" name="Freeform 130"/>
          <p:cNvSpPr>
            <a:spLocks/>
          </p:cNvSpPr>
          <p:nvPr/>
        </p:nvSpPr>
        <p:spPr bwMode="auto">
          <a:xfrm>
            <a:off x="1634751" y="1611688"/>
            <a:ext cx="204787" cy="344488"/>
          </a:xfrm>
          <a:custGeom>
            <a:avLst/>
            <a:gdLst>
              <a:gd name="T0" fmla="*/ 0 w 320"/>
              <a:gd name="T1" fmla="*/ 1 h 384"/>
              <a:gd name="T2" fmla="*/ 0 w 320"/>
              <a:gd name="T3" fmla="*/ 1 h 384"/>
              <a:gd name="T4" fmla="*/ 0 w 320"/>
              <a:gd name="T5" fmla="*/ 0 h 384"/>
              <a:gd name="T6" fmla="*/ 0 w 320"/>
              <a:gd name="T7" fmla="*/ 1 h 384"/>
              <a:gd name="T8" fmla="*/ 0 w 320"/>
              <a:gd name="T9" fmla="*/ 1 h 3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0"/>
              <a:gd name="T16" fmla="*/ 0 h 384"/>
              <a:gd name="T17" fmla="*/ 320 w 320"/>
              <a:gd name="T18" fmla="*/ 384 h 3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0" h="384">
                <a:moveTo>
                  <a:pt x="64" y="384"/>
                </a:moveTo>
                <a:cubicBezTo>
                  <a:pt x="32" y="272"/>
                  <a:pt x="0" y="160"/>
                  <a:pt x="16" y="96"/>
                </a:cubicBezTo>
                <a:cubicBezTo>
                  <a:pt x="32" y="32"/>
                  <a:pt x="112" y="0"/>
                  <a:pt x="160" y="0"/>
                </a:cubicBezTo>
                <a:cubicBezTo>
                  <a:pt x="208" y="0"/>
                  <a:pt x="288" y="32"/>
                  <a:pt x="304" y="96"/>
                </a:cubicBezTo>
                <a:cubicBezTo>
                  <a:pt x="320" y="160"/>
                  <a:pt x="288" y="272"/>
                  <a:pt x="256" y="384"/>
                </a:cubicBezTo>
              </a:path>
            </a:pathLst>
          </a:custGeom>
          <a:ln>
            <a:tailEnd type="triangle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325468" y="1526695"/>
            <a:ext cx="63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b</a:t>
            </a:r>
            <a:endParaRPr lang="en-US" i="1" dirty="0"/>
          </a:p>
        </p:txBody>
      </p:sp>
      <p:sp>
        <p:nvSpPr>
          <p:cNvPr id="25" name="TextBox 24"/>
          <p:cNvSpPr txBox="1"/>
          <p:nvPr/>
        </p:nvSpPr>
        <p:spPr>
          <a:xfrm>
            <a:off x="2824605" y="1828658"/>
            <a:ext cx="63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</a:t>
            </a:r>
            <a:endParaRPr lang="en-US" i="1" dirty="0"/>
          </a:p>
        </p:txBody>
      </p:sp>
      <p:sp>
        <p:nvSpPr>
          <p:cNvPr id="26" name="TextBox 25"/>
          <p:cNvSpPr txBox="1"/>
          <p:nvPr/>
        </p:nvSpPr>
        <p:spPr>
          <a:xfrm>
            <a:off x="1839538" y="1456148"/>
            <a:ext cx="63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</a:t>
            </a:r>
            <a:endParaRPr lang="en-US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2014103" y="2397215"/>
            <a:ext cx="63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</a:t>
            </a:r>
            <a:endParaRPr lang="en-US" i="1" dirty="0"/>
          </a:p>
        </p:txBody>
      </p:sp>
      <p:cxnSp>
        <p:nvCxnSpPr>
          <p:cNvPr id="30" name="Straight Arrow Connector 29"/>
          <p:cNvCxnSpPr>
            <a:stCxn id="4" idx="6"/>
          </p:cNvCxnSpPr>
          <p:nvPr/>
        </p:nvCxnSpPr>
        <p:spPr>
          <a:xfrm flipV="1">
            <a:off x="3169322" y="2373556"/>
            <a:ext cx="891556" cy="335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541911" y="2524116"/>
            <a:ext cx="63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ε</a:t>
            </a:r>
          </a:p>
        </p:txBody>
      </p:sp>
      <p:sp>
        <p:nvSpPr>
          <p:cNvPr id="36" name="Freeform 130"/>
          <p:cNvSpPr>
            <a:spLocks/>
          </p:cNvSpPr>
          <p:nvPr/>
        </p:nvSpPr>
        <p:spPr bwMode="auto">
          <a:xfrm rot="6746820">
            <a:off x="3016438" y="2831393"/>
            <a:ext cx="267626" cy="319292"/>
          </a:xfrm>
          <a:custGeom>
            <a:avLst/>
            <a:gdLst>
              <a:gd name="T0" fmla="*/ 0 w 320"/>
              <a:gd name="T1" fmla="*/ 1 h 384"/>
              <a:gd name="T2" fmla="*/ 0 w 320"/>
              <a:gd name="T3" fmla="*/ 1 h 384"/>
              <a:gd name="T4" fmla="*/ 0 w 320"/>
              <a:gd name="T5" fmla="*/ 0 h 384"/>
              <a:gd name="T6" fmla="*/ 0 w 320"/>
              <a:gd name="T7" fmla="*/ 1 h 384"/>
              <a:gd name="T8" fmla="*/ 0 w 320"/>
              <a:gd name="T9" fmla="*/ 1 h 3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0"/>
              <a:gd name="T16" fmla="*/ 0 h 384"/>
              <a:gd name="T17" fmla="*/ 320 w 320"/>
              <a:gd name="T18" fmla="*/ 384 h 3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0" h="384">
                <a:moveTo>
                  <a:pt x="64" y="384"/>
                </a:moveTo>
                <a:cubicBezTo>
                  <a:pt x="32" y="272"/>
                  <a:pt x="0" y="160"/>
                  <a:pt x="16" y="96"/>
                </a:cubicBezTo>
                <a:cubicBezTo>
                  <a:pt x="32" y="32"/>
                  <a:pt x="112" y="0"/>
                  <a:pt x="160" y="0"/>
                </a:cubicBezTo>
                <a:cubicBezTo>
                  <a:pt x="208" y="0"/>
                  <a:pt x="288" y="32"/>
                  <a:pt x="304" y="96"/>
                </a:cubicBezTo>
                <a:cubicBezTo>
                  <a:pt x="320" y="160"/>
                  <a:pt x="288" y="272"/>
                  <a:pt x="256" y="384"/>
                </a:cubicBezTo>
              </a:path>
            </a:pathLst>
          </a:custGeom>
          <a:ln>
            <a:tailEnd type="triangle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296160" y="2798442"/>
            <a:ext cx="63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c</a:t>
            </a:r>
            <a:endParaRPr lang="en-US" i="1" dirty="0"/>
          </a:p>
        </p:txBody>
      </p: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773444"/>
              </p:ext>
            </p:extLst>
          </p:nvPr>
        </p:nvGraphicFramePr>
        <p:xfrm>
          <a:off x="7260236" y="3737147"/>
          <a:ext cx="4431984" cy="1828620"/>
        </p:xfrm>
        <a:graphic>
          <a:graphicData uri="http://schemas.openxmlformats.org/drawingml/2006/table">
            <a:tbl>
              <a:tblPr/>
              <a:tblGrid>
                <a:gridCol w="15020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26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6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9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7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9" name="Left Brace 58"/>
          <p:cNvSpPr/>
          <p:nvPr/>
        </p:nvSpPr>
        <p:spPr>
          <a:xfrm>
            <a:off x="6892023" y="4102473"/>
            <a:ext cx="365749" cy="1437301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5439005" y="4404767"/>
            <a:ext cx="1475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Transitions (</a:t>
            </a:r>
            <a:r>
              <a:rPr lang="en-US" dirty="0" smtClean="0">
                <a:sym typeface="Symbol"/>
              </a:rPr>
              <a:t>’) </a:t>
            </a:r>
            <a:r>
              <a:rPr lang="en-US" dirty="0" smtClean="0"/>
              <a:t>for DFA</a:t>
            </a:r>
            <a:endParaRPr lang="en-US" dirty="0"/>
          </a:p>
        </p:txBody>
      </p:sp>
      <p:sp>
        <p:nvSpPr>
          <p:cNvPr id="63" name="Oval 62"/>
          <p:cNvSpPr/>
          <p:nvPr/>
        </p:nvSpPr>
        <p:spPr>
          <a:xfrm>
            <a:off x="732917" y="4303410"/>
            <a:ext cx="688361" cy="6416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smtClean="0"/>
              <a:t>{q</a:t>
            </a:r>
            <a:r>
              <a:rPr lang="en-US" sz="1200" baseline="-25000" dirty="0" smtClean="0"/>
              <a:t>0</a:t>
            </a:r>
            <a:r>
              <a:rPr lang="en-US" sz="1200" dirty="0" smtClean="0"/>
              <a:t>}</a:t>
            </a:r>
            <a:endParaRPr lang="en-US" sz="1200" dirty="0"/>
          </a:p>
        </p:txBody>
      </p:sp>
      <p:sp>
        <p:nvSpPr>
          <p:cNvPr id="64" name="Oval 63"/>
          <p:cNvSpPr/>
          <p:nvPr/>
        </p:nvSpPr>
        <p:spPr>
          <a:xfrm>
            <a:off x="2825477" y="4126107"/>
            <a:ext cx="688361" cy="6416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smtClean="0"/>
              <a:t>{q</a:t>
            </a:r>
            <a:r>
              <a:rPr lang="en-US" sz="1200" baseline="-25000" dirty="0" smtClean="0"/>
              <a:t>0, </a:t>
            </a:r>
            <a:r>
              <a:rPr lang="en-US" sz="1200" dirty="0" smtClean="0"/>
              <a:t>q</a:t>
            </a:r>
            <a:r>
              <a:rPr lang="en-US" sz="1200" baseline="-25000" dirty="0" smtClean="0"/>
              <a:t>1, </a:t>
            </a:r>
            <a:r>
              <a:rPr lang="en-US" sz="1200" dirty="0" smtClean="0"/>
              <a:t>q</a:t>
            </a:r>
            <a:r>
              <a:rPr lang="en-US" sz="1200" baseline="-25000" dirty="0" smtClean="0"/>
              <a:t>2</a:t>
            </a:r>
            <a:r>
              <a:rPr lang="en-US" sz="1200" dirty="0" smtClean="0"/>
              <a:t>}</a:t>
            </a:r>
            <a:endParaRPr lang="en-US" sz="1200" dirty="0"/>
          </a:p>
        </p:txBody>
      </p:sp>
      <p:sp>
        <p:nvSpPr>
          <p:cNvPr id="65" name="Oval 64"/>
          <p:cNvSpPr/>
          <p:nvPr/>
        </p:nvSpPr>
        <p:spPr>
          <a:xfrm>
            <a:off x="4387195" y="4902512"/>
            <a:ext cx="688361" cy="6416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smtClean="0"/>
              <a:t>{q</a:t>
            </a:r>
            <a:r>
              <a:rPr lang="en-US" sz="1200" baseline="-25000" dirty="0" smtClean="0"/>
              <a:t>1</a:t>
            </a:r>
            <a:r>
              <a:rPr lang="en-US" sz="1200" dirty="0" smtClean="0"/>
              <a:t>}</a:t>
            </a:r>
            <a:endParaRPr lang="en-US" sz="1200" dirty="0"/>
          </a:p>
        </p:txBody>
      </p:sp>
      <p:sp>
        <p:nvSpPr>
          <p:cNvPr id="66" name="Oval 65"/>
          <p:cNvSpPr/>
          <p:nvPr/>
        </p:nvSpPr>
        <p:spPr>
          <a:xfrm>
            <a:off x="1955890" y="5223359"/>
            <a:ext cx="688361" cy="6416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smtClean="0"/>
              <a:t>{</a:t>
            </a:r>
            <a:r>
              <a:rPr lang="en-US" sz="1200" dirty="0"/>
              <a:t>q</a:t>
            </a:r>
            <a:r>
              <a:rPr lang="en-US" sz="1200" baseline="-25000" dirty="0"/>
              <a:t>1, </a:t>
            </a:r>
            <a:r>
              <a:rPr lang="en-US" sz="1200" dirty="0"/>
              <a:t>q</a:t>
            </a:r>
            <a:r>
              <a:rPr lang="en-US" sz="1200" baseline="-25000" dirty="0"/>
              <a:t>2</a:t>
            </a:r>
            <a:r>
              <a:rPr lang="en-US" sz="1200" dirty="0" smtClean="0"/>
              <a:t>}</a:t>
            </a:r>
            <a:endParaRPr lang="en-US" sz="1200" dirty="0"/>
          </a:p>
        </p:txBody>
      </p:sp>
      <p:cxnSp>
        <p:nvCxnSpPr>
          <p:cNvPr id="68" name="Straight Arrow Connector 67"/>
          <p:cNvCxnSpPr>
            <a:endCxn id="63" idx="2"/>
          </p:cNvCxnSpPr>
          <p:nvPr/>
        </p:nvCxnSpPr>
        <p:spPr>
          <a:xfrm>
            <a:off x="520178" y="4624257"/>
            <a:ext cx="2127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3" idx="6"/>
            <a:endCxn id="91" idx="2"/>
          </p:cNvCxnSpPr>
          <p:nvPr/>
        </p:nvCxnSpPr>
        <p:spPr>
          <a:xfrm flipV="1">
            <a:off x="1421278" y="4448694"/>
            <a:ext cx="1366862" cy="17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885841" y="4204523"/>
            <a:ext cx="63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</a:t>
            </a:r>
            <a:endParaRPr lang="en-US" i="1" dirty="0"/>
          </a:p>
        </p:txBody>
      </p:sp>
      <p:sp>
        <p:nvSpPr>
          <p:cNvPr id="72" name="Freeform 130"/>
          <p:cNvSpPr>
            <a:spLocks/>
          </p:cNvSpPr>
          <p:nvPr/>
        </p:nvSpPr>
        <p:spPr bwMode="auto">
          <a:xfrm>
            <a:off x="3166005" y="3746232"/>
            <a:ext cx="204787" cy="344488"/>
          </a:xfrm>
          <a:custGeom>
            <a:avLst/>
            <a:gdLst>
              <a:gd name="T0" fmla="*/ 0 w 320"/>
              <a:gd name="T1" fmla="*/ 1 h 384"/>
              <a:gd name="T2" fmla="*/ 0 w 320"/>
              <a:gd name="T3" fmla="*/ 1 h 384"/>
              <a:gd name="T4" fmla="*/ 0 w 320"/>
              <a:gd name="T5" fmla="*/ 0 h 384"/>
              <a:gd name="T6" fmla="*/ 0 w 320"/>
              <a:gd name="T7" fmla="*/ 1 h 384"/>
              <a:gd name="T8" fmla="*/ 0 w 320"/>
              <a:gd name="T9" fmla="*/ 1 h 3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0"/>
              <a:gd name="T16" fmla="*/ 0 h 384"/>
              <a:gd name="T17" fmla="*/ 320 w 320"/>
              <a:gd name="T18" fmla="*/ 384 h 3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0" h="384">
                <a:moveTo>
                  <a:pt x="64" y="384"/>
                </a:moveTo>
                <a:cubicBezTo>
                  <a:pt x="32" y="272"/>
                  <a:pt x="0" y="160"/>
                  <a:pt x="16" y="96"/>
                </a:cubicBezTo>
                <a:cubicBezTo>
                  <a:pt x="32" y="32"/>
                  <a:pt x="112" y="0"/>
                  <a:pt x="160" y="0"/>
                </a:cubicBezTo>
                <a:cubicBezTo>
                  <a:pt x="208" y="0"/>
                  <a:pt x="288" y="32"/>
                  <a:pt x="304" y="96"/>
                </a:cubicBezTo>
                <a:cubicBezTo>
                  <a:pt x="320" y="160"/>
                  <a:pt x="288" y="272"/>
                  <a:pt x="256" y="384"/>
                </a:cubicBezTo>
              </a:path>
            </a:pathLst>
          </a:custGeom>
          <a:ln>
            <a:tailEnd type="triangle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3398928" y="3646964"/>
            <a:ext cx="63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</a:t>
            </a:r>
            <a:endParaRPr lang="en-US" i="1" dirty="0"/>
          </a:p>
        </p:txBody>
      </p:sp>
      <p:cxnSp>
        <p:nvCxnSpPr>
          <p:cNvPr id="74" name="Straight Arrow Connector 73"/>
          <p:cNvCxnSpPr>
            <a:stCxn id="64" idx="6"/>
          </p:cNvCxnSpPr>
          <p:nvPr/>
        </p:nvCxnSpPr>
        <p:spPr>
          <a:xfrm>
            <a:off x="3513838" y="4446954"/>
            <a:ext cx="842043" cy="661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3922380" y="4454513"/>
            <a:ext cx="63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b</a:t>
            </a:r>
            <a:endParaRPr lang="en-US" i="1" dirty="0"/>
          </a:p>
        </p:txBody>
      </p:sp>
      <p:cxnSp>
        <p:nvCxnSpPr>
          <p:cNvPr id="79" name="Straight Arrow Connector 78"/>
          <p:cNvCxnSpPr>
            <a:stCxn id="91" idx="3"/>
          </p:cNvCxnSpPr>
          <p:nvPr/>
        </p:nvCxnSpPr>
        <p:spPr>
          <a:xfrm flipH="1">
            <a:off x="2494206" y="4705377"/>
            <a:ext cx="404343" cy="51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2847471" y="4923910"/>
            <a:ext cx="63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c</a:t>
            </a:r>
            <a:endParaRPr lang="en-US" i="1" dirty="0"/>
          </a:p>
        </p:txBody>
      </p:sp>
      <p:sp>
        <p:nvSpPr>
          <p:cNvPr id="83" name="Freeform 130"/>
          <p:cNvSpPr>
            <a:spLocks/>
          </p:cNvSpPr>
          <p:nvPr/>
        </p:nvSpPr>
        <p:spPr bwMode="auto">
          <a:xfrm>
            <a:off x="4599530" y="4530661"/>
            <a:ext cx="204787" cy="344488"/>
          </a:xfrm>
          <a:custGeom>
            <a:avLst/>
            <a:gdLst>
              <a:gd name="T0" fmla="*/ 0 w 320"/>
              <a:gd name="T1" fmla="*/ 1 h 384"/>
              <a:gd name="T2" fmla="*/ 0 w 320"/>
              <a:gd name="T3" fmla="*/ 1 h 384"/>
              <a:gd name="T4" fmla="*/ 0 w 320"/>
              <a:gd name="T5" fmla="*/ 0 h 384"/>
              <a:gd name="T6" fmla="*/ 0 w 320"/>
              <a:gd name="T7" fmla="*/ 1 h 384"/>
              <a:gd name="T8" fmla="*/ 0 w 320"/>
              <a:gd name="T9" fmla="*/ 1 h 3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0"/>
              <a:gd name="T16" fmla="*/ 0 h 384"/>
              <a:gd name="T17" fmla="*/ 320 w 320"/>
              <a:gd name="T18" fmla="*/ 384 h 3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0" h="384">
                <a:moveTo>
                  <a:pt x="64" y="384"/>
                </a:moveTo>
                <a:cubicBezTo>
                  <a:pt x="32" y="272"/>
                  <a:pt x="0" y="160"/>
                  <a:pt x="16" y="96"/>
                </a:cubicBezTo>
                <a:cubicBezTo>
                  <a:pt x="32" y="32"/>
                  <a:pt x="112" y="0"/>
                  <a:pt x="160" y="0"/>
                </a:cubicBezTo>
                <a:cubicBezTo>
                  <a:pt x="208" y="0"/>
                  <a:pt x="288" y="32"/>
                  <a:pt x="304" y="96"/>
                </a:cubicBezTo>
                <a:cubicBezTo>
                  <a:pt x="320" y="160"/>
                  <a:pt x="288" y="272"/>
                  <a:pt x="256" y="384"/>
                </a:cubicBezTo>
              </a:path>
            </a:pathLst>
          </a:custGeom>
          <a:ln>
            <a:tailEnd type="triangle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4551093" y="4164101"/>
            <a:ext cx="63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b</a:t>
            </a:r>
            <a:endParaRPr lang="en-US" i="1" dirty="0"/>
          </a:p>
        </p:txBody>
      </p:sp>
      <p:cxnSp>
        <p:nvCxnSpPr>
          <p:cNvPr id="85" name="Straight Arrow Connector 84"/>
          <p:cNvCxnSpPr/>
          <p:nvPr/>
        </p:nvCxnSpPr>
        <p:spPr>
          <a:xfrm flipV="1">
            <a:off x="2672387" y="5371296"/>
            <a:ext cx="1711630" cy="172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3388305" y="5110430"/>
            <a:ext cx="63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b</a:t>
            </a:r>
            <a:endParaRPr lang="en-US" i="1" dirty="0"/>
          </a:p>
        </p:txBody>
      </p:sp>
      <p:sp>
        <p:nvSpPr>
          <p:cNvPr id="89" name="Freeform 130"/>
          <p:cNvSpPr>
            <a:spLocks/>
          </p:cNvSpPr>
          <p:nvPr/>
        </p:nvSpPr>
        <p:spPr bwMode="auto">
          <a:xfrm rot="6746820">
            <a:off x="2553266" y="5681089"/>
            <a:ext cx="267626" cy="319292"/>
          </a:xfrm>
          <a:custGeom>
            <a:avLst/>
            <a:gdLst>
              <a:gd name="T0" fmla="*/ 0 w 320"/>
              <a:gd name="T1" fmla="*/ 1 h 384"/>
              <a:gd name="T2" fmla="*/ 0 w 320"/>
              <a:gd name="T3" fmla="*/ 1 h 384"/>
              <a:gd name="T4" fmla="*/ 0 w 320"/>
              <a:gd name="T5" fmla="*/ 0 h 384"/>
              <a:gd name="T6" fmla="*/ 0 w 320"/>
              <a:gd name="T7" fmla="*/ 1 h 384"/>
              <a:gd name="T8" fmla="*/ 0 w 320"/>
              <a:gd name="T9" fmla="*/ 1 h 3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0"/>
              <a:gd name="T16" fmla="*/ 0 h 384"/>
              <a:gd name="T17" fmla="*/ 320 w 320"/>
              <a:gd name="T18" fmla="*/ 384 h 3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0" h="384">
                <a:moveTo>
                  <a:pt x="64" y="384"/>
                </a:moveTo>
                <a:cubicBezTo>
                  <a:pt x="32" y="272"/>
                  <a:pt x="0" y="160"/>
                  <a:pt x="16" y="96"/>
                </a:cubicBezTo>
                <a:cubicBezTo>
                  <a:pt x="32" y="32"/>
                  <a:pt x="112" y="0"/>
                  <a:pt x="160" y="0"/>
                </a:cubicBezTo>
                <a:cubicBezTo>
                  <a:pt x="208" y="0"/>
                  <a:pt x="288" y="32"/>
                  <a:pt x="304" y="96"/>
                </a:cubicBezTo>
                <a:cubicBezTo>
                  <a:pt x="320" y="160"/>
                  <a:pt x="288" y="272"/>
                  <a:pt x="256" y="384"/>
                </a:cubicBezTo>
              </a:path>
            </a:pathLst>
          </a:custGeom>
          <a:ln>
            <a:tailEnd type="triangle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2757266" y="5769027"/>
            <a:ext cx="63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c</a:t>
            </a:r>
            <a:endParaRPr lang="en-US" i="1" dirty="0"/>
          </a:p>
        </p:txBody>
      </p:sp>
      <p:sp>
        <p:nvSpPr>
          <p:cNvPr id="91" name="Oval 90"/>
          <p:cNvSpPr/>
          <p:nvPr/>
        </p:nvSpPr>
        <p:spPr>
          <a:xfrm>
            <a:off x="2788140" y="4085689"/>
            <a:ext cx="753921" cy="72601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355881" y="4856413"/>
            <a:ext cx="753921" cy="72601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920677" y="5178526"/>
            <a:ext cx="753921" cy="72601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087756"/>
              </p:ext>
            </p:extLst>
          </p:nvPr>
        </p:nvGraphicFramePr>
        <p:xfrm>
          <a:off x="8792832" y="4082969"/>
          <a:ext cx="2929891" cy="365724"/>
        </p:xfrm>
        <a:graphic>
          <a:graphicData uri="http://schemas.openxmlformats.org/drawingml/2006/table">
            <a:tbl>
              <a:tblPr/>
              <a:tblGrid>
                <a:gridCol w="12226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9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{ </a:t>
                      </a: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q</a:t>
                      </a:r>
                      <a:r>
                        <a:rPr kumimoji="0" lang="en-US" sz="18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</a:t>
                      </a: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q</a:t>
                      </a:r>
                      <a:r>
                        <a:rPr kumimoji="0" lang="en-US" sz="18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</a:t>
                      </a: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q</a:t>
                      </a:r>
                      <a:r>
                        <a:rPr kumimoji="0" lang="en-US" sz="18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}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{ }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 { }</a:t>
                      </a:r>
                      <a:endParaRPr kumimoji="0" lang="en-US" sz="18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97514"/>
              </p:ext>
            </p:extLst>
          </p:nvPr>
        </p:nvGraphicFramePr>
        <p:xfrm>
          <a:off x="8787427" y="4804195"/>
          <a:ext cx="2929891" cy="365724"/>
        </p:xfrm>
        <a:graphic>
          <a:graphicData uri="http://schemas.openxmlformats.org/drawingml/2006/table">
            <a:tbl>
              <a:tblPr/>
              <a:tblGrid>
                <a:gridCol w="12226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9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   { }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{ </a:t>
                      </a: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q</a:t>
                      </a:r>
                      <a:r>
                        <a:rPr kumimoji="0" lang="en-US" sz="18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}</a:t>
                      </a:r>
                      <a:endParaRPr kumimoji="0" lang="en-US" sz="18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 { }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7455235" y="4082969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Arial" charset="0"/>
              </a:rPr>
              <a:t>{ </a:t>
            </a:r>
            <a:r>
              <a:rPr lang="en-US" i="1" dirty="0" smtClean="0">
                <a:latin typeface="Arial" charset="0"/>
              </a:rPr>
              <a:t>q</a:t>
            </a:r>
            <a:r>
              <a:rPr lang="en-US" baseline="-25000" dirty="0" smtClean="0">
                <a:latin typeface="Arial" charset="0"/>
              </a:rPr>
              <a:t>0 </a:t>
            </a:r>
            <a:r>
              <a:rPr lang="en-US" dirty="0" smtClean="0">
                <a:latin typeface="Arial" charset="0"/>
              </a:rPr>
              <a:t>}</a:t>
            </a:r>
            <a:endParaRPr lang="en-US" baseline="-25000" dirty="0"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455235" y="4452301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latin typeface="Arial" charset="0"/>
              </a:rPr>
              <a:t>{ </a:t>
            </a:r>
            <a:r>
              <a:rPr lang="en-US" i="1" dirty="0" smtClean="0">
                <a:latin typeface="Arial" charset="0"/>
              </a:rPr>
              <a:t>q</a:t>
            </a:r>
            <a:r>
              <a:rPr lang="en-US" baseline="-25000" dirty="0" smtClean="0">
                <a:latin typeface="Arial" charset="0"/>
              </a:rPr>
              <a:t>0</a:t>
            </a:r>
            <a:r>
              <a:rPr lang="en-US" dirty="0" smtClean="0">
                <a:latin typeface="Arial" charset="0"/>
              </a:rPr>
              <a:t>,</a:t>
            </a:r>
            <a:r>
              <a:rPr lang="en-US" i="1" dirty="0" smtClean="0">
                <a:latin typeface="Arial" charset="0"/>
              </a:rPr>
              <a:t>q</a:t>
            </a:r>
            <a:r>
              <a:rPr lang="en-US" baseline="-25000" dirty="0" smtClean="0">
                <a:latin typeface="Arial" charset="0"/>
              </a:rPr>
              <a:t>1</a:t>
            </a:r>
            <a:r>
              <a:rPr lang="en-US" dirty="0" smtClean="0">
                <a:latin typeface="Arial" charset="0"/>
              </a:rPr>
              <a:t>,</a:t>
            </a:r>
            <a:r>
              <a:rPr lang="en-US" i="1" dirty="0" smtClean="0">
                <a:latin typeface="Arial" charset="0"/>
              </a:rPr>
              <a:t>q</a:t>
            </a:r>
            <a:r>
              <a:rPr lang="en-US" baseline="-25000" dirty="0" smtClean="0">
                <a:latin typeface="Arial" charset="0"/>
              </a:rPr>
              <a:t>2</a:t>
            </a:r>
            <a:r>
              <a:rPr lang="en-US" dirty="0" smtClean="0">
                <a:latin typeface="Arial" charset="0"/>
              </a:rPr>
              <a:t> }*</a:t>
            </a:r>
            <a:endParaRPr lang="en-US" dirty="0">
              <a:latin typeface="Arial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482164" y="4810894"/>
            <a:ext cx="769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latin typeface="Arial" charset="0"/>
              </a:rPr>
              <a:t>{ </a:t>
            </a:r>
            <a:r>
              <a:rPr lang="en-US" i="1" dirty="0">
                <a:latin typeface="Arial" charset="0"/>
              </a:rPr>
              <a:t>q</a:t>
            </a:r>
            <a:r>
              <a:rPr lang="en-US" baseline="-25000" dirty="0">
                <a:latin typeface="Arial" charset="0"/>
              </a:rPr>
              <a:t>1</a:t>
            </a:r>
            <a:r>
              <a:rPr lang="en-US" dirty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>}*</a:t>
            </a:r>
            <a:endParaRPr lang="en-US" baseline="-25000" dirty="0">
              <a:latin typeface="Arial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787427" y="4452301"/>
            <a:ext cx="1234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latin typeface="Arial" charset="0"/>
              </a:rPr>
              <a:t>{ </a:t>
            </a:r>
            <a:r>
              <a:rPr lang="en-US" i="1" dirty="0" smtClean="0">
                <a:latin typeface="Arial" charset="0"/>
              </a:rPr>
              <a:t>q</a:t>
            </a:r>
            <a:r>
              <a:rPr lang="en-US" baseline="-25000" dirty="0" smtClean="0">
                <a:latin typeface="Arial" charset="0"/>
              </a:rPr>
              <a:t>0</a:t>
            </a:r>
            <a:r>
              <a:rPr lang="en-US" dirty="0" smtClean="0">
                <a:latin typeface="Arial" charset="0"/>
              </a:rPr>
              <a:t>,</a:t>
            </a:r>
            <a:r>
              <a:rPr lang="en-US" i="1" dirty="0" smtClean="0">
                <a:latin typeface="Arial" charset="0"/>
              </a:rPr>
              <a:t>q</a:t>
            </a:r>
            <a:r>
              <a:rPr lang="en-US" baseline="-25000" dirty="0" smtClean="0">
                <a:latin typeface="Arial" charset="0"/>
              </a:rPr>
              <a:t>1</a:t>
            </a:r>
            <a:r>
              <a:rPr lang="en-US" dirty="0" smtClean="0">
                <a:latin typeface="Arial" charset="0"/>
              </a:rPr>
              <a:t>,</a:t>
            </a:r>
            <a:r>
              <a:rPr lang="en-US" i="1" dirty="0" smtClean="0">
                <a:latin typeface="Arial" charset="0"/>
              </a:rPr>
              <a:t>q</a:t>
            </a:r>
            <a:r>
              <a:rPr lang="en-US" baseline="-25000" dirty="0" smtClean="0">
                <a:latin typeface="Arial" charset="0"/>
              </a:rPr>
              <a:t>2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>
                <a:latin typeface="Arial" charset="0"/>
              </a:rPr>
              <a:t>}</a:t>
            </a:r>
          </a:p>
        </p:txBody>
      </p:sp>
      <p:sp>
        <p:nvSpPr>
          <p:cNvPr id="28" name="Rectangle 27"/>
          <p:cNvSpPr/>
          <p:nvPr/>
        </p:nvSpPr>
        <p:spPr>
          <a:xfrm>
            <a:off x="9981709" y="4446314"/>
            <a:ext cx="679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latin typeface="Arial" charset="0"/>
              </a:rPr>
              <a:t>{ </a:t>
            </a:r>
            <a:r>
              <a:rPr lang="en-US" i="1" dirty="0">
                <a:latin typeface="Arial" charset="0"/>
              </a:rPr>
              <a:t>q</a:t>
            </a:r>
            <a:r>
              <a:rPr lang="en-US" baseline="-25000" dirty="0">
                <a:latin typeface="Arial" charset="0"/>
              </a:rPr>
              <a:t>1</a:t>
            </a:r>
            <a:r>
              <a:rPr lang="en-US" dirty="0">
                <a:latin typeface="Arial" charset="0"/>
              </a:rPr>
              <a:t> }</a:t>
            </a:r>
            <a:endParaRPr lang="en-US" baseline="-25000" dirty="0">
              <a:latin typeface="Arial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0712398" y="4417448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latin typeface="Arial" charset="0"/>
              </a:rPr>
              <a:t>{ </a:t>
            </a:r>
            <a:r>
              <a:rPr lang="en-US" i="1" dirty="0">
                <a:latin typeface="Arial" charset="0"/>
              </a:rPr>
              <a:t>q</a:t>
            </a:r>
            <a:r>
              <a:rPr lang="en-US" baseline="-25000" dirty="0">
                <a:latin typeface="Arial" charset="0"/>
              </a:rPr>
              <a:t>1</a:t>
            </a:r>
            <a:r>
              <a:rPr lang="en-US" dirty="0" smtClean="0">
                <a:latin typeface="Arial" charset="0"/>
              </a:rPr>
              <a:t>, </a:t>
            </a:r>
            <a:r>
              <a:rPr lang="en-US" i="1" dirty="0" smtClean="0">
                <a:latin typeface="Arial" charset="0"/>
              </a:rPr>
              <a:t>q</a:t>
            </a:r>
            <a:r>
              <a:rPr lang="en-US" baseline="-25000" dirty="0" smtClean="0">
                <a:latin typeface="Arial" charset="0"/>
              </a:rPr>
              <a:t>2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>
                <a:latin typeface="Arial" charset="0"/>
              </a:rPr>
              <a:t>}</a:t>
            </a:r>
            <a:endParaRPr lang="en-US" baseline="-25000" dirty="0">
              <a:latin typeface="Arial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455235" y="5142927"/>
            <a:ext cx="1111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charset="0"/>
              </a:rPr>
              <a:t>{ </a:t>
            </a:r>
            <a:r>
              <a:rPr lang="en-US" i="1" dirty="0">
                <a:latin typeface="Arial" charset="0"/>
              </a:rPr>
              <a:t>q</a:t>
            </a:r>
            <a:r>
              <a:rPr lang="en-US" baseline="-25000" dirty="0">
                <a:latin typeface="Arial" charset="0"/>
              </a:rPr>
              <a:t>1</a:t>
            </a:r>
            <a:r>
              <a:rPr lang="en-US" dirty="0">
                <a:latin typeface="Arial" charset="0"/>
              </a:rPr>
              <a:t>,</a:t>
            </a:r>
            <a:r>
              <a:rPr lang="en-US" i="1" dirty="0">
                <a:latin typeface="Arial" charset="0"/>
              </a:rPr>
              <a:t>q</a:t>
            </a:r>
            <a:r>
              <a:rPr lang="en-US" baseline="-25000" dirty="0">
                <a:latin typeface="Arial" charset="0"/>
              </a:rPr>
              <a:t>2</a:t>
            </a:r>
            <a:r>
              <a:rPr lang="en-US" dirty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>}* 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9160093" y="5175881"/>
            <a:ext cx="402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latin typeface="Arial" charset="0"/>
              </a:rPr>
              <a:t>{ }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0009040" y="5175881"/>
            <a:ext cx="679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latin typeface="Arial" charset="0"/>
              </a:rPr>
              <a:t>{ </a:t>
            </a:r>
            <a:r>
              <a:rPr lang="en-US" i="1" dirty="0">
                <a:latin typeface="Arial" charset="0"/>
              </a:rPr>
              <a:t>q</a:t>
            </a:r>
            <a:r>
              <a:rPr lang="en-US" baseline="-25000" dirty="0">
                <a:latin typeface="Arial" charset="0"/>
              </a:rPr>
              <a:t>1</a:t>
            </a:r>
            <a:r>
              <a:rPr lang="en-US" dirty="0">
                <a:latin typeface="Arial" charset="0"/>
              </a:rPr>
              <a:t> }</a:t>
            </a:r>
            <a:endParaRPr lang="en-US" baseline="-25000" dirty="0">
              <a:latin typeface="Arial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0712398" y="5188343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latin typeface="Arial" charset="0"/>
              </a:rPr>
              <a:t>{ </a:t>
            </a:r>
            <a:r>
              <a:rPr lang="en-US" i="1" dirty="0">
                <a:latin typeface="Arial" charset="0"/>
              </a:rPr>
              <a:t>q</a:t>
            </a:r>
            <a:r>
              <a:rPr lang="en-US" baseline="-25000" dirty="0">
                <a:latin typeface="Arial" charset="0"/>
              </a:rPr>
              <a:t>1</a:t>
            </a:r>
            <a:r>
              <a:rPr lang="en-US" dirty="0" smtClean="0">
                <a:latin typeface="Arial" charset="0"/>
              </a:rPr>
              <a:t>, </a:t>
            </a:r>
            <a:r>
              <a:rPr lang="en-US" i="1" dirty="0" smtClean="0">
                <a:latin typeface="Arial" charset="0"/>
              </a:rPr>
              <a:t>q</a:t>
            </a:r>
            <a:r>
              <a:rPr lang="en-US" baseline="-25000" dirty="0" smtClean="0">
                <a:latin typeface="Arial" charset="0"/>
              </a:rPr>
              <a:t>2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>
                <a:latin typeface="Arial" charset="0"/>
              </a:rPr>
              <a:t>}</a:t>
            </a:r>
            <a:endParaRPr lang="en-US" baseline="-25000" dirty="0">
              <a:latin typeface="Arial" charset="0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61</a:t>
            </a:fld>
            <a:endParaRPr lang="en-US" dirty="0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7293502" y="4290306"/>
            <a:ext cx="188662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Left Brace 75"/>
          <p:cNvSpPr/>
          <p:nvPr/>
        </p:nvSpPr>
        <p:spPr>
          <a:xfrm>
            <a:off x="6822187" y="1789265"/>
            <a:ext cx="365748" cy="1219875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4956840" y="2109572"/>
            <a:ext cx="1851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Transitions (</a:t>
            </a:r>
            <a:r>
              <a:rPr lang="en-US" dirty="0" smtClean="0">
                <a:sym typeface="Symbol"/>
              </a:rPr>
              <a:t></a:t>
            </a:r>
            <a:r>
              <a:rPr lang="en-US" dirty="0" smtClean="0"/>
              <a:t>) from NFA</a:t>
            </a:r>
            <a:endParaRPr lang="en-US" dirty="0"/>
          </a:p>
        </p:txBody>
      </p:sp>
      <p:graphicFrame>
        <p:nvGraphicFramePr>
          <p:cNvPr id="86" name="Table 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631305"/>
              </p:ext>
            </p:extLst>
          </p:nvPr>
        </p:nvGraphicFramePr>
        <p:xfrm>
          <a:off x="7296506" y="1478354"/>
          <a:ext cx="4216473" cy="1547839"/>
        </p:xfrm>
        <a:graphic>
          <a:graphicData uri="http://schemas.openxmlformats.org/drawingml/2006/table">
            <a:tbl>
              <a:tblPr/>
              <a:tblGrid>
                <a:gridCol w="519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37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01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38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89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57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 c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sym typeface="Symbol"/>
                        </a:rPr>
                        <a:t>E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sym typeface="Symbol"/>
                        </a:rPr>
                        <a:t>(</a:t>
                      </a: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sym typeface="Symbol"/>
                        </a:rPr>
                        <a:t>q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sym typeface="Symbol"/>
                        </a:rPr>
                        <a:t>)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6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q</a:t>
                      </a:r>
                      <a:r>
                        <a:rPr kumimoji="0" lang="en-US" sz="18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q</a:t>
                      </a:r>
                      <a:r>
                        <a:rPr kumimoji="0" lang="en-US" sz="18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q</a:t>
                      </a:r>
                      <a:r>
                        <a:rPr kumimoji="0" lang="en-US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7757010" y="1839624"/>
            <a:ext cx="374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dirty="0" smtClean="0">
                <a:latin typeface="Arial" charset="0"/>
              </a:rPr>
              <a:t>{ </a:t>
            </a:r>
            <a:r>
              <a:rPr lang="en-US" i="1" dirty="0">
                <a:latin typeface="Arial" charset="0"/>
              </a:rPr>
              <a:t>q</a:t>
            </a:r>
            <a:r>
              <a:rPr lang="en-US" baseline="-25000" dirty="0">
                <a:latin typeface="Arial" charset="0"/>
              </a:rPr>
              <a:t>0</a:t>
            </a:r>
            <a:r>
              <a:rPr lang="en-US" dirty="0">
                <a:latin typeface="Arial" charset="0"/>
              </a:rPr>
              <a:t>,</a:t>
            </a:r>
            <a:r>
              <a:rPr lang="en-US" i="1" dirty="0">
                <a:latin typeface="Arial" charset="0"/>
              </a:rPr>
              <a:t>q</a:t>
            </a:r>
            <a:r>
              <a:rPr lang="en-US" baseline="-25000" dirty="0">
                <a:latin typeface="Arial" charset="0"/>
              </a:rPr>
              <a:t>1</a:t>
            </a:r>
            <a:r>
              <a:rPr lang="en-US" dirty="0">
                <a:latin typeface="Arial" charset="0"/>
              </a:rPr>
              <a:t>,</a:t>
            </a:r>
            <a:r>
              <a:rPr lang="en-US" i="1" dirty="0">
                <a:latin typeface="Arial" charset="0"/>
              </a:rPr>
              <a:t>q</a:t>
            </a:r>
            <a:r>
              <a:rPr lang="en-US" baseline="-25000" dirty="0">
                <a:latin typeface="Arial" charset="0"/>
              </a:rPr>
              <a:t>2</a:t>
            </a:r>
            <a:r>
              <a:rPr lang="en-US" dirty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>}    { }           { }         { </a:t>
            </a:r>
            <a:r>
              <a:rPr lang="en-US" i="1" dirty="0" smtClean="0">
                <a:latin typeface="Arial" charset="0"/>
              </a:rPr>
              <a:t>q</a:t>
            </a:r>
            <a:r>
              <a:rPr lang="en-US" baseline="-25000" dirty="0" smtClean="0">
                <a:latin typeface="Arial" charset="0"/>
              </a:rPr>
              <a:t>0</a:t>
            </a:r>
            <a:r>
              <a:rPr lang="en-US" dirty="0" smtClean="0">
                <a:latin typeface="Arial" charset="0"/>
              </a:rPr>
              <a:t> }</a:t>
            </a:r>
            <a:endParaRPr lang="en-US" baseline="-25000" dirty="0">
              <a:latin typeface="Arial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745944" y="2248072"/>
            <a:ext cx="3705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</a:rPr>
              <a:t>      {  }         { </a:t>
            </a:r>
            <a:r>
              <a:rPr lang="en-US" i="1" dirty="0" smtClean="0">
                <a:latin typeface="Arial" charset="0"/>
              </a:rPr>
              <a:t>q</a:t>
            </a:r>
            <a:r>
              <a:rPr lang="en-US" baseline="-25000" dirty="0" smtClean="0">
                <a:latin typeface="Arial" charset="0"/>
              </a:rPr>
              <a:t>1 </a:t>
            </a:r>
            <a:r>
              <a:rPr lang="en-US" dirty="0" smtClean="0">
                <a:latin typeface="Arial" charset="0"/>
              </a:rPr>
              <a:t>}        { }         { </a:t>
            </a:r>
            <a:r>
              <a:rPr lang="en-US" i="1" dirty="0" smtClean="0">
                <a:latin typeface="Arial" charset="0"/>
              </a:rPr>
              <a:t>q</a:t>
            </a:r>
            <a:r>
              <a:rPr lang="en-US" baseline="-25000" dirty="0" smtClean="0">
                <a:latin typeface="Arial" charset="0"/>
              </a:rPr>
              <a:t>1 </a:t>
            </a:r>
            <a:r>
              <a:rPr lang="en-US" dirty="0" smtClean="0">
                <a:latin typeface="Arial" charset="0"/>
              </a:rPr>
              <a:t>}</a:t>
            </a:r>
            <a:endParaRPr lang="en-US" baseline="-25000" dirty="0">
              <a:latin typeface="Arial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7552258" y="2622258"/>
            <a:ext cx="411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dirty="0" smtClean="0">
                <a:latin typeface="Arial" charset="0"/>
              </a:rPr>
              <a:t>         {  }         { </a:t>
            </a:r>
            <a:r>
              <a:rPr lang="en-US" i="1" dirty="0">
                <a:latin typeface="Arial" charset="0"/>
              </a:rPr>
              <a:t> </a:t>
            </a:r>
            <a:r>
              <a:rPr lang="en-US" i="1" dirty="0" smtClean="0">
                <a:latin typeface="Arial" charset="0"/>
              </a:rPr>
              <a:t>  </a:t>
            </a:r>
            <a:r>
              <a:rPr lang="en-US" baseline="-25000" dirty="0" smtClean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>}      { </a:t>
            </a:r>
            <a:r>
              <a:rPr lang="en-US" i="1" dirty="0" smtClean="0">
                <a:latin typeface="Arial" charset="0"/>
              </a:rPr>
              <a:t>q</a:t>
            </a:r>
            <a:r>
              <a:rPr lang="en-US" baseline="-25000" dirty="0" smtClean="0">
                <a:latin typeface="Arial" charset="0"/>
              </a:rPr>
              <a:t>2</a:t>
            </a:r>
            <a:r>
              <a:rPr lang="en-US" dirty="0" smtClean="0">
                <a:latin typeface="Arial" charset="0"/>
              </a:rPr>
              <a:t> }    { </a:t>
            </a:r>
            <a:r>
              <a:rPr lang="en-US" i="1" dirty="0" smtClean="0">
                <a:latin typeface="Arial" charset="0"/>
              </a:rPr>
              <a:t>q</a:t>
            </a:r>
            <a:r>
              <a:rPr lang="en-US" baseline="-25000" dirty="0" smtClean="0">
                <a:latin typeface="Arial" charset="0"/>
              </a:rPr>
              <a:t>1</a:t>
            </a:r>
            <a:r>
              <a:rPr lang="en-US" dirty="0" smtClean="0">
                <a:latin typeface="Arial" charset="0"/>
              </a:rPr>
              <a:t>, </a:t>
            </a:r>
            <a:r>
              <a:rPr lang="en-US" i="1" dirty="0" smtClean="0">
                <a:latin typeface="Arial" charset="0"/>
              </a:rPr>
              <a:t>q</a:t>
            </a:r>
            <a:r>
              <a:rPr lang="en-US" baseline="-25000" dirty="0" smtClean="0">
                <a:latin typeface="Arial" charset="0"/>
              </a:rPr>
              <a:t>2 </a:t>
            </a:r>
            <a:r>
              <a:rPr lang="en-US" dirty="0" smtClean="0">
                <a:latin typeface="Arial" charset="0"/>
              </a:rPr>
              <a:t>}</a:t>
            </a:r>
            <a:endParaRPr lang="en-US" baseline="-25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29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8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0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/>
      <p:bldP spid="63" grpId="0" animBg="1"/>
      <p:bldP spid="64" grpId="0" animBg="1"/>
      <p:bldP spid="65" grpId="0" animBg="1"/>
      <p:bldP spid="66" grpId="0" animBg="1"/>
      <p:bldP spid="71" grpId="0"/>
      <p:bldP spid="72" grpId="0" animBg="1"/>
      <p:bldP spid="73" grpId="0"/>
      <p:bldP spid="75" grpId="0"/>
      <p:bldP spid="80" grpId="0"/>
      <p:bldP spid="83" grpId="0" animBg="1"/>
      <p:bldP spid="84" grpId="0"/>
      <p:bldP spid="88" grpId="0"/>
      <p:bldP spid="89" grpId="0" animBg="1"/>
      <p:bldP spid="90" grpId="0"/>
      <p:bldP spid="91" grpId="0" animBg="1"/>
      <p:bldP spid="92" grpId="0" animBg="1"/>
      <p:bldP spid="93" grpId="0" animBg="1"/>
      <p:bldP spid="20" grpId="0"/>
      <p:bldP spid="22" grpId="0"/>
      <p:bldP spid="23" grpId="0"/>
      <p:bldP spid="27" grpId="0"/>
      <p:bldP spid="28" grpId="0"/>
      <p:bldP spid="31" grpId="0"/>
      <p:bldP spid="32" grpId="0"/>
      <p:bldP spid="33" grpId="0"/>
      <p:bldP spid="34" grpId="0"/>
      <p:bldP spid="39" grpId="0"/>
      <p:bldP spid="76" grpId="0" animBg="1"/>
      <p:bldP spid="7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2580" y="431574"/>
            <a:ext cx="7648135" cy="855615"/>
          </a:xfrm>
        </p:spPr>
        <p:txBody>
          <a:bodyPr/>
          <a:lstStyle/>
          <a:p>
            <a:r>
              <a:rPr lang="en-US" dirty="0"/>
              <a:t>Equivalence of NFAs and DFAs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702182"/>
            <a:ext cx="10058400" cy="1695157"/>
          </a:xfrm>
        </p:spPr>
        <p:txBody>
          <a:bodyPr/>
          <a:lstStyle/>
          <a:p>
            <a:r>
              <a:rPr lang="en-US" dirty="0" smtClean="0"/>
              <a:t>Theorem 1.39 state that every </a:t>
            </a:r>
            <a:r>
              <a:rPr lang="en-US" dirty="0" smtClean="0">
                <a:solidFill>
                  <a:schemeClr val="accent2"/>
                </a:solidFill>
              </a:rPr>
              <a:t>NFA</a:t>
            </a:r>
            <a:r>
              <a:rPr lang="en-US" dirty="0" smtClean="0"/>
              <a:t> can be converted into an equivalent </a:t>
            </a:r>
            <a:r>
              <a:rPr lang="en-US" dirty="0" smtClean="0">
                <a:solidFill>
                  <a:schemeClr val="accent2"/>
                </a:solidFill>
              </a:rPr>
              <a:t>DFA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Corollary</a:t>
            </a:r>
          </a:p>
          <a:p>
            <a:pPr lvl="1">
              <a:spcBef>
                <a:spcPts val="1800"/>
              </a:spcBef>
            </a:pPr>
            <a:r>
              <a:rPr lang="en-US" dirty="0" smtClean="0"/>
              <a:t>A language is </a:t>
            </a:r>
            <a:r>
              <a:rPr lang="en-US" b="1" dirty="0" smtClean="0"/>
              <a:t>regular</a:t>
            </a:r>
            <a:r>
              <a:rPr lang="en-US" dirty="0" smtClean="0"/>
              <a:t> if an only if some nondeterministic finite automaton recognizes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84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9410" y="248693"/>
            <a:ext cx="5172222" cy="806383"/>
          </a:xfrm>
        </p:spPr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6800" y="1181686"/>
                <a:ext cx="10058400" cy="5310553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dirty="0" smtClean="0"/>
                  <a:t>A </a:t>
                </a:r>
                <a:r>
                  <a:rPr lang="en-US" b="1" dirty="0" smtClean="0"/>
                  <a:t>regular expression (RE) </a:t>
                </a:r>
                <a:r>
                  <a:rPr lang="en-US" dirty="0" smtClean="0"/>
                  <a:t>is a string of symbols that describes a </a:t>
                </a:r>
                <a:r>
                  <a:rPr lang="en-US" dirty="0" smtClean="0">
                    <a:solidFill>
                      <a:schemeClr val="accent2"/>
                    </a:solidFill>
                  </a:rPr>
                  <a:t>regular language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dirty="0" smtClean="0"/>
                  <a:t>RE provides a powerful method for describing </a:t>
                </a:r>
                <a:r>
                  <a:rPr lang="en-US" i="1" dirty="0" smtClean="0"/>
                  <a:t>patterns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dirty="0" smtClean="0"/>
                  <a:t>Simpler alternative to describe the language recognized by a model (e.g., FA)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u="sng" dirty="0" smtClean="0"/>
                  <a:t>Definition</a:t>
                </a:r>
              </a:p>
              <a:p>
                <a:pPr lvl="2">
                  <a:spcBef>
                    <a:spcPts val="600"/>
                  </a:spcBef>
                </a:pPr>
                <a:r>
                  <a:rPr lang="en-US" i="1" dirty="0" smtClean="0"/>
                  <a:t>R</a:t>
                </a:r>
                <a:r>
                  <a:rPr lang="en-US" dirty="0" smtClean="0"/>
                  <a:t> is a regular expression if </a:t>
                </a:r>
                <a:r>
                  <a:rPr lang="en-US" i="1" dirty="0" smtClean="0"/>
                  <a:t>R</a:t>
                </a:r>
                <a:r>
                  <a:rPr lang="en-US" dirty="0" smtClean="0"/>
                  <a:t> is</a:t>
                </a:r>
              </a:p>
              <a:p>
                <a:pPr marL="1165860" lvl="3" indent="-342900"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i="1" dirty="0" smtClean="0"/>
                  <a:t>a</a:t>
                </a:r>
                <a:r>
                  <a:rPr lang="en-US" dirty="0" smtClean="0"/>
                  <a:t>, for some a in the alphabet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endParaRPr lang="en-US" dirty="0" smtClean="0"/>
              </a:p>
              <a:p>
                <a:pPr marL="1165860" lvl="3" indent="-342900"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dirty="0"/>
                  <a:t>ε</a:t>
                </a:r>
              </a:p>
              <a:p>
                <a:pPr marL="1165860" lvl="3" indent="-342900">
                  <a:spcBef>
                    <a:spcPts val="600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US" dirty="0" smtClean="0"/>
              </a:p>
              <a:p>
                <a:pPr marL="1165860" lvl="3" indent="-342900"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),</m:t>
                    </m:r>
                  </m:oMath>
                </a14:m>
                <a:r>
                  <a:rPr lang="en-US" dirty="0" smtClean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are regular expressions</a:t>
                </a:r>
              </a:p>
              <a:p>
                <a:pPr marL="1165860" lvl="3" indent="-342900"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),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regular </a:t>
                </a:r>
                <a:r>
                  <a:rPr lang="en-US" dirty="0" smtClean="0"/>
                  <a:t>expressions</a:t>
                </a:r>
              </a:p>
              <a:p>
                <a:pPr marL="1165860" lvl="3" indent="-342900"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baseline="3000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),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is a regular expression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dirty="0" smtClean="0"/>
                  <a:t>Precedence of operations</a:t>
                </a:r>
              </a:p>
              <a:p>
                <a:pPr lvl="2">
                  <a:spcBef>
                    <a:spcPts val="1200"/>
                  </a:spcBef>
                </a:pPr>
                <a:r>
                  <a:rPr lang="en-US" dirty="0" smtClean="0"/>
                  <a:t>Star</a:t>
                </a:r>
              </a:p>
              <a:p>
                <a:pPr lvl="2">
                  <a:spcBef>
                    <a:spcPts val="1200"/>
                  </a:spcBef>
                </a:pPr>
                <a:r>
                  <a:rPr lang="en-US" dirty="0" smtClean="0"/>
                  <a:t>Concatenation</a:t>
                </a:r>
              </a:p>
              <a:p>
                <a:pPr lvl="2">
                  <a:spcBef>
                    <a:spcPts val="1200"/>
                  </a:spcBef>
                </a:pPr>
                <a:r>
                  <a:rPr lang="en-US" dirty="0" smtClean="0"/>
                  <a:t>Union</a:t>
                </a:r>
              </a:p>
              <a:p>
                <a:pPr lvl="2">
                  <a:spcBef>
                    <a:spcPts val="600"/>
                  </a:spcBef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1181686"/>
                <a:ext cx="10058400" cy="5310553"/>
              </a:xfrm>
              <a:blipFill>
                <a:blip r:embed="rId2"/>
                <a:stretch>
                  <a:fillRect l="-424" t="-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42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4794" y="389371"/>
            <a:ext cx="5115951" cy="932988"/>
          </a:xfrm>
        </p:spPr>
        <p:txBody>
          <a:bodyPr>
            <a:normAutofit/>
          </a:bodyPr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73834" y="1514343"/>
                <a:ext cx="10058400" cy="3820918"/>
              </a:xfrm>
            </p:spPr>
            <p:txBody>
              <a:bodyPr>
                <a:normAutofit/>
              </a:bodyPr>
              <a:lstStyle/>
              <a:p>
                <a:r>
                  <a:rPr lang="en-US" u="sng" dirty="0" smtClean="0"/>
                  <a:t>Examples</a:t>
                </a:r>
              </a:p>
              <a:p>
                <a:pPr lvl="1">
                  <a:lnSpc>
                    <a:spcPct val="200000"/>
                  </a:lnSpc>
                </a:pPr>
                <a:r>
                  <a:rPr lang="en-US" dirty="0" smtClean="0"/>
                  <a:t>0*10* = </a:t>
                </a:r>
                <a:endParaRPr lang="en-US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 smtClean="0"/>
                  <a:t>*aba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 smtClean="0"/>
                  <a:t>* =</a:t>
                </a:r>
              </a:p>
              <a:p>
                <a:pPr lvl="1">
                  <a:lnSpc>
                    <a:spcPct val="200000"/>
                  </a:lnSpc>
                </a:pPr>
                <a:r>
                  <a:rPr lang="en-US" dirty="0" smtClean="0"/>
                  <a:t>(0 </a:t>
                </a:r>
                <a:r>
                  <a:rPr lang="en-US" dirty="0">
                    <a:sym typeface="Symbol"/>
                  </a:rPr>
                  <a:t></a:t>
                </a:r>
                <a:r>
                  <a:rPr lang="en-US" dirty="0" smtClean="0"/>
                  <a:t> ε)1* = </a:t>
                </a:r>
              </a:p>
              <a:p>
                <a:pPr lvl="1">
                  <a:lnSpc>
                    <a:spcPct val="200000"/>
                  </a:lnSpc>
                </a:pPr>
                <a:r>
                  <a:rPr lang="en-US" dirty="0" smtClean="0"/>
                  <a:t>1*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dirty="0" smtClean="0"/>
                  <a:t> =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endParaRPr lang="en-US" dirty="0" smtClean="0">
                  <a:ea typeface="Cambria Math" panose="02040503050406030204" pitchFamily="18" charset="0"/>
                </a:endParaRPr>
              </a:p>
              <a:p>
                <a:pPr lvl="1">
                  <a:lnSpc>
                    <a:spcPct val="200000"/>
                  </a:lnSpc>
                </a:pPr>
                <a:r>
                  <a:rPr lang="en-US" i="1" dirty="0" smtClean="0"/>
                  <a:t>a</a:t>
                </a:r>
                <a:r>
                  <a:rPr lang="en-US" dirty="0" smtClean="0"/>
                  <a:t>*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* = </a:t>
                </a:r>
              </a:p>
              <a:p>
                <a:pPr lvl="1">
                  <a:lnSpc>
                    <a:spcPct val="200000"/>
                  </a:lnSpc>
                </a:pPr>
                <a:r>
                  <a:rPr lang="en-US" dirty="0" smtClean="0"/>
                  <a:t>((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</a:t>
                </a:r>
                <a:r>
                  <a:rPr lang="en-US" dirty="0" smtClean="0"/>
                  <a:t> </a:t>
                </a:r>
                <a:r>
                  <a:rPr lang="en-US" i="1" dirty="0" smtClean="0"/>
                  <a:t>c</a:t>
                </a:r>
                <a:r>
                  <a:rPr lang="en-US" dirty="0" smtClean="0"/>
                  <a:t>)*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(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 </a:t>
                </a:r>
                <a:r>
                  <a:rPr lang="en-US" dirty="0">
                    <a:sym typeface="Symbol"/>
                  </a:rPr>
                  <a:t> </a:t>
                </a:r>
                <a:r>
                  <a:rPr lang="en-US" i="1" dirty="0" smtClean="0"/>
                  <a:t>c</a:t>
                </a:r>
                <a:r>
                  <a:rPr lang="en-US" dirty="0" smtClean="0"/>
                  <a:t>)*</a:t>
                </a:r>
                <a:r>
                  <a:rPr lang="en-US" i="1" dirty="0"/>
                  <a:t>b</a:t>
                </a:r>
                <a:r>
                  <a:rPr lang="en-US" dirty="0"/>
                  <a:t>(</a:t>
                </a:r>
                <a:r>
                  <a:rPr lang="en-US" i="1" dirty="0"/>
                  <a:t>a</a:t>
                </a:r>
                <a:r>
                  <a:rPr lang="en-US" dirty="0"/>
                  <a:t> </a:t>
                </a:r>
                <a:r>
                  <a:rPr lang="en-US" dirty="0" smtClean="0">
                    <a:sym typeface="Symbol"/>
                  </a:rPr>
                  <a:t></a:t>
                </a:r>
                <a:r>
                  <a:rPr lang="en-US" dirty="0" smtClean="0"/>
                  <a:t> </a:t>
                </a:r>
                <a:r>
                  <a:rPr lang="en-US" i="1" dirty="0"/>
                  <a:t>c</a:t>
                </a:r>
                <a:r>
                  <a:rPr lang="en-US" dirty="0" smtClean="0"/>
                  <a:t>)*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)</a:t>
                </a:r>
                <a:r>
                  <a:rPr lang="en-US" baseline="30000" dirty="0" smtClean="0"/>
                  <a:t>+</a:t>
                </a:r>
                <a:r>
                  <a:rPr lang="en-US" dirty="0" smtClean="0"/>
                  <a:t>=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3834" y="1514343"/>
                <a:ext cx="10058400" cy="3820918"/>
              </a:xfrm>
              <a:blipFill rotWithShape="1">
                <a:blip r:embed="rId2"/>
                <a:stretch>
                  <a:fillRect l="-364" t="-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848533" y="1791178"/>
            <a:ext cx="46764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200000"/>
              </a:lnSpc>
            </a:pPr>
            <a:r>
              <a:rPr lang="en-US" dirty="0"/>
              <a:t>{ w over </a:t>
            </a:r>
            <a:r>
              <a:rPr lang="en-US" dirty="0" smtClean="0"/>
              <a:t>{ 0, 1 }| </a:t>
            </a:r>
            <a:r>
              <a:rPr lang="en-US" dirty="0"/>
              <a:t>w contains a single </a:t>
            </a:r>
            <a:r>
              <a:rPr lang="en-US" dirty="0" smtClean="0"/>
              <a:t>1 }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085466" y="2339033"/>
                <a:ext cx="539442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>
                  <a:lnSpc>
                    <a:spcPct val="200000"/>
                  </a:lnSpc>
                </a:pPr>
                <a:r>
                  <a:rPr lang="en-US" dirty="0" smtClean="0"/>
                  <a:t>{ w </a:t>
                </a:r>
                <a:r>
                  <a:rPr lang="en-US" dirty="0"/>
                  <a:t>over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| w contains aba as its </a:t>
                </a:r>
                <a:r>
                  <a:rPr lang="en-US" dirty="0" smtClean="0"/>
                  <a:t>substring }</a:t>
                </a:r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466" y="2339033"/>
                <a:ext cx="5394425" cy="646331"/>
              </a:xfrm>
              <a:prstGeom prst="rect">
                <a:avLst/>
              </a:prstGeom>
              <a:blipFill rotWithShape="1">
                <a:blip r:embed="rId3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2126648" y="2907990"/>
            <a:ext cx="15504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200000"/>
              </a:lnSpc>
            </a:pPr>
            <a:r>
              <a:rPr lang="en-US" dirty="0"/>
              <a:t>01* </a:t>
            </a:r>
            <a:r>
              <a:rPr lang="en-US" dirty="0" smtClean="0">
                <a:sym typeface="Symbol"/>
              </a:rPr>
              <a:t></a:t>
            </a:r>
            <a:r>
              <a:rPr lang="en-US" dirty="0" smtClean="0"/>
              <a:t> </a:t>
            </a:r>
            <a:r>
              <a:rPr lang="en-US" dirty="0"/>
              <a:t>1*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657978" y="3462879"/>
                <a:ext cx="85472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978" y="3462879"/>
                <a:ext cx="854721" cy="64633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789248" y="3994940"/>
            <a:ext cx="3923638" cy="561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200000"/>
              </a:lnSpc>
            </a:pPr>
            <a:r>
              <a:rPr lang="en-US" dirty="0"/>
              <a:t>any string without substring </a:t>
            </a:r>
            <a:r>
              <a:rPr lang="en-US" i="1" dirty="0" err="1"/>
              <a:t>ba</a:t>
            </a:r>
            <a:endParaRPr lang="en-US" i="1" dirty="0"/>
          </a:p>
        </p:txBody>
      </p:sp>
      <p:sp>
        <p:nvSpPr>
          <p:cNvPr id="9" name="Rectangle 8"/>
          <p:cNvSpPr/>
          <p:nvPr/>
        </p:nvSpPr>
        <p:spPr>
          <a:xfrm>
            <a:off x="3607354" y="4747892"/>
            <a:ext cx="76822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/>
              <a:t>strings where the number of </a:t>
            </a:r>
            <a:r>
              <a:rPr lang="en-US" i="1" dirty="0"/>
              <a:t>b</a:t>
            </a:r>
            <a:r>
              <a:rPr lang="en-US" dirty="0"/>
              <a:t>’s is a multiple of </a:t>
            </a:r>
            <a:r>
              <a:rPr lang="en-US" dirty="0" smtClean="0"/>
              <a:t>3 &amp; end w/ a ‘</a:t>
            </a:r>
            <a:r>
              <a:rPr lang="en-US" i="1" dirty="0" smtClean="0"/>
              <a:t>b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84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9748" y="262763"/>
            <a:ext cx="5059680" cy="785276"/>
          </a:xfrm>
        </p:spPr>
        <p:txBody>
          <a:bodyPr/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6800" y="1146515"/>
                <a:ext cx="10058400" cy="4777208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dirty="0" smtClean="0"/>
                  <a:t>Observations</a:t>
                </a:r>
              </a:p>
              <a:p>
                <a:pPr lvl="1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dirty="0" smtClean="0"/>
                  <a:t>RE ε represents the language containing a single string, i.e., the empty string</a:t>
                </a:r>
              </a:p>
              <a:p>
                <a:pPr lvl="1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dirty="0" smtClean="0"/>
                  <a:t>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dirty="0" smtClean="0"/>
                  <a:t> represents the language that doesn’t contain any strings</a:t>
                </a:r>
              </a:p>
              <a:p>
                <a:pPr lvl="1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i="1" dirty="0" smtClean="0"/>
                  <a:t>R</a:t>
                </a:r>
                <a:r>
                  <a:rPr lang="en-US" baseline="30000" dirty="0" smtClean="0"/>
                  <a:t>+ </a:t>
                </a:r>
                <a:r>
                  <a:rPr lang="en-US" dirty="0" smtClean="0"/>
                  <a:t>= </a:t>
                </a:r>
                <a:r>
                  <a:rPr lang="en-US" i="1" dirty="0" smtClean="0"/>
                  <a:t>RR</a:t>
                </a:r>
                <a:r>
                  <a:rPr lang="en-US" dirty="0" smtClean="0"/>
                  <a:t>* (one or more concatenations of strings from </a:t>
                </a:r>
                <a:r>
                  <a:rPr lang="en-US" i="1" dirty="0" smtClean="0"/>
                  <a:t>R</a:t>
                </a:r>
                <a:r>
                  <a:rPr lang="en-US" dirty="0" smtClean="0"/>
                  <a:t>)</a:t>
                </a:r>
              </a:p>
              <a:p>
                <a:pPr lvl="2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dirty="0" smtClean="0"/>
                  <a:t>Since </a:t>
                </a:r>
                <a:r>
                  <a:rPr lang="en-US" i="1" dirty="0" smtClean="0"/>
                  <a:t>R</a:t>
                </a:r>
                <a:r>
                  <a:rPr lang="en-US" dirty="0" smtClean="0"/>
                  <a:t>* refers to zero or more concatenations of string from </a:t>
                </a:r>
                <a:r>
                  <a:rPr lang="en-US" i="1" dirty="0" smtClean="0"/>
                  <a:t>R</a:t>
                </a:r>
                <a:r>
                  <a:rPr lang="en-US" dirty="0" smtClean="0"/>
                  <a:t>, then </a:t>
                </a:r>
                <a:r>
                  <a:rPr lang="en-US" i="1" dirty="0"/>
                  <a:t>R</a:t>
                </a:r>
                <a:r>
                  <a:rPr lang="en-US" baseline="30000" dirty="0"/>
                  <a:t>+ </a:t>
                </a:r>
                <a:r>
                  <a:rPr lang="en-US" dirty="0" smtClean="0">
                    <a:sym typeface="Symbol"/>
                  </a:rPr>
                  <a:t></a:t>
                </a:r>
                <a:r>
                  <a:rPr lang="en-US" dirty="0" smtClean="0"/>
                  <a:t> { ε } = R*</a:t>
                </a:r>
              </a:p>
              <a:p>
                <a:pPr lvl="1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dirty="0" smtClean="0"/>
                  <a:t>The language represented by </a:t>
                </a:r>
                <a:r>
                  <a:rPr lang="en-US" i="1" dirty="0" smtClean="0"/>
                  <a:t>R</a:t>
                </a:r>
                <a:r>
                  <a:rPr lang="en-US" dirty="0" smtClean="0"/>
                  <a:t> is denoted L(</a:t>
                </a:r>
                <a:r>
                  <a:rPr lang="en-US" i="1" dirty="0" smtClean="0"/>
                  <a:t>R</a:t>
                </a:r>
                <a:r>
                  <a:rPr lang="en-US" dirty="0" smtClean="0"/>
                  <a:t>)</a:t>
                </a:r>
              </a:p>
              <a:p>
                <a:pPr lvl="1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i="1" dirty="0" smtClean="0"/>
                  <a:t>R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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dirty="0" smtClean="0"/>
                  <a:t> = </a:t>
                </a:r>
                <a:r>
                  <a:rPr lang="en-US" i="1" dirty="0" smtClean="0"/>
                  <a:t>R</a:t>
                </a:r>
              </a:p>
              <a:p>
                <a:pPr lvl="1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i="1" dirty="0" smtClean="0"/>
                  <a:t>R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ε = </a:t>
                </a:r>
                <a:r>
                  <a:rPr lang="en-US" i="1" dirty="0" smtClean="0"/>
                  <a:t>R</a:t>
                </a:r>
              </a:p>
              <a:p>
                <a:pPr lvl="1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i="1" dirty="0"/>
                  <a:t>R</a:t>
                </a:r>
                <a:r>
                  <a:rPr lang="en-US" dirty="0"/>
                  <a:t> </a:t>
                </a:r>
                <a:r>
                  <a:rPr lang="en-US" dirty="0" smtClean="0">
                    <a:sym typeface="Symbol"/>
                  </a:rPr>
                  <a:t></a:t>
                </a:r>
                <a:r>
                  <a:rPr lang="en-US" dirty="0" smtClean="0"/>
                  <a:t> </a:t>
                </a:r>
                <a:r>
                  <a:rPr lang="en-US" dirty="0" smtClean="0"/>
                  <a:t>{ ε } = </a:t>
                </a:r>
                <a:r>
                  <a:rPr lang="en-US" i="1" dirty="0" smtClean="0"/>
                  <a:t>R</a:t>
                </a:r>
                <a:r>
                  <a:rPr lang="en-US" dirty="0" smtClean="0"/>
                  <a:t>? Not always. </a:t>
                </a:r>
                <a:r>
                  <a:rPr lang="en-US" i="1" dirty="0" smtClean="0"/>
                  <a:t>R </a:t>
                </a:r>
                <a:r>
                  <a:rPr lang="en-US" dirty="0" smtClean="0"/>
                  <a:t>= { 0 }, then L(</a:t>
                </a:r>
                <a:r>
                  <a:rPr lang="en-US" i="1" dirty="0" smtClean="0"/>
                  <a:t>R</a:t>
                </a:r>
                <a:r>
                  <a:rPr lang="en-US" dirty="0" smtClean="0"/>
                  <a:t>) = { 0 }, but L(</a:t>
                </a:r>
                <a:r>
                  <a:rPr lang="en-US" i="1" dirty="0"/>
                  <a:t>R</a:t>
                </a:r>
                <a:r>
                  <a:rPr lang="en-US" dirty="0"/>
                  <a:t> </a:t>
                </a:r>
                <a:r>
                  <a:rPr lang="en-US" dirty="0" smtClean="0">
                    <a:sym typeface="Symbol"/>
                  </a:rPr>
                  <a:t></a:t>
                </a:r>
                <a:r>
                  <a:rPr lang="en-US" dirty="0" smtClean="0"/>
                  <a:t> ε) = { 0,  ε }</a:t>
                </a:r>
              </a:p>
              <a:p>
                <a:pPr lvl="1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i="1" dirty="0"/>
                  <a:t>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dirty="0"/>
                  <a:t> = </a:t>
                </a:r>
                <a:r>
                  <a:rPr lang="en-US" i="1" dirty="0"/>
                  <a:t>R</a:t>
                </a:r>
                <a:r>
                  <a:rPr lang="en-US" dirty="0"/>
                  <a:t>? Not always. </a:t>
                </a:r>
                <a:r>
                  <a:rPr lang="en-US" i="1" dirty="0" smtClean="0"/>
                  <a:t>R </a:t>
                </a:r>
                <a:r>
                  <a:rPr lang="en-US" dirty="0" smtClean="0"/>
                  <a:t>= { 0 }, then </a:t>
                </a:r>
                <a:r>
                  <a:rPr lang="en-US" dirty="0"/>
                  <a:t>L(</a:t>
                </a:r>
                <a:r>
                  <a:rPr lang="en-US" i="1" dirty="0"/>
                  <a:t>R</a:t>
                </a:r>
                <a:r>
                  <a:rPr lang="en-US" dirty="0" smtClean="0"/>
                  <a:t>) = { 0 }, </a:t>
                </a:r>
                <a:r>
                  <a:rPr lang="en-US" dirty="0"/>
                  <a:t>but L(</a:t>
                </a:r>
                <a:r>
                  <a:rPr lang="en-US" i="1" dirty="0"/>
                  <a:t>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dirty="0" smtClean="0"/>
                  <a:t>) =</a:t>
                </a:r>
                <a:r>
                  <a:rPr lang="en-US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US" dirty="0" smtClean="0"/>
              </a:p>
              <a:p>
                <a:pPr lvl="1">
                  <a:lnSpc>
                    <a:spcPct val="15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dirty="0" smtClean="0"/>
                  <a:t>* = ε</a:t>
                </a:r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1146515"/>
                <a:ext cx="10058400" cy="4777208"/>
              </a:xfrm>
              <a:blipFill>
                <a:blip r:embed="rId2"/>
                <a:stretch>
                  <a:fillRect l="-424" t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216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1992" y="311998"/>
            <a:ext cx="5304447" cy="897818"/>
          </a:xfrm>
        </p:spPr>
        <p:txBody>
          <a:bodyPr>
            <a:normAutofit/>
          </a:bodyPr>
          <a:lstStyle/>
          <a:p>
            <a:r>
              <a:rPr lang="en-US" dirty="0" smtClean="0"/>
              <a:t>Equivalence with FAs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2954" y="1193386"/>
            <a:ext cx="10058400" cy="393192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u="sng" dirty="0" smtClean="0"/>
              <a:t>Theorem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A language is </a:t>
            </a:r>
            <a:r>
              <a:rPr lang="en-US" dirty="0" smtClean="0">
                <a:solidFill>
                  <a:schemeClr val="accent2"/>
                </a:solidFill>
              </a:rPr>
              <a:t>regular</a:t>
            </a:r>
            <a:r>
              <a:rPr lang="en-US" dirty="0" smtClean="0"/>
              <a:t> if and only if some </a:t>
            </a:r>
            <a:r>
              <a:rPr lang="en-US" dirty="0" smtClean="0">
                <a:solidFill>
                  <a:schemeClr val="accent2"/>
                </a:solidFill>
              </a:rPr>
              <a:t>regular expression </a:t>
            </a:r>
            <a:r>
              <a:rPr lang="en-US" dirty="0" smtClean="0"/>
              <a:t>describes it</a:t>
            </a:r>
          </a:p>
          <a:p>
            <a:pPr>
              <a:spcBef>
                <a:spcPts val="1200"/>
              </a:spcBef>
            </a:pPr>
            <a:r>
              <a:rPr lang="en-US" u="sng" dirty="0" smtClean="0"/>
              <a:t>Lemma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If a language is described by a </a:t>
            </a:r>
            <a:r>
              <a:rPr lang="en-US" dirty="0" smtClean="0">
                <a:solidFill>
                  <a:schemeClr val="accent2"/>
                </a:solidFill>
              </a:rPr>
              <a:t>regular expression</a:t>
            </a:r>
            <a:r>
              <a:rPr lang="en-US" dirty="0" smtClean="0"/>
              <a:t>, then it is </a:t>
            </a:r>
            <a:r>
              <a:rPr lang="en-US" dirty="0" smtClean="0">
                <a:solidFill>
                  <a:schemeClr val="accent2"/>
                </a:solidFill>
              </a:rPr>
              <a:t>regular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Proof idea: 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We have a RE </a:t>
            </a:r>
            <a:r>
              <a:rPr lang="en-US" i="1" dirty="0" smtClean="0"/>
              <a:t>R</a:t>
            </a:r>
            <a:r>
              <a:rPr lang="en-US" dirty="0" smtClean="0"/>
              <a:t> describing a language </a:t>
            </a:r>
            <a:r>
              <a:rPr lang="en-US" i="1" dirty="0" smtClean="0"/>
              <a:t>A</a:t>
            </a:r>
            <a:r>
              <a:rPr lang="en-US" dirty="0" smtClean="0"/>
              <a:t> and we show how to convert </a:t>
            </a:r>
            <a:r>
              <a:rPr lang="en-US" i="1" dirty="0" smtClean="0"/>
              <a:t>R</a:t>
            </a:r>
            <a:r>
              <a:rPr lang="en-US" dirty="0" smtClean="0"/>
              <a:t> into a NFA that recognizes </a:t>
            </a:r>
            <a:r>
              <a:rPr lang="en-US" i="1" dirty="0" smtClean="0"/>
              <a:t>A</a:t>
            </a:r>
            <a:r>
              <a:rPr lang="en-US" dirty="0" smtClean="0"/>
              <a:t>. 	By corollary 1.40, if NFA recognizes </a:t>
            </a:r>
            <a:r>
              <a:rPr lang="en-US" i="1" dirty="0" smtClean="0"/>
              <a:t>A</a:t>
            </a:r>
            <a:r>
              <a:rPr lang="en-US" dirty="0" smtClean="0"/>
              <a:t>, then </a:t>
            </a:r>
            <a:r>
              <a:rPr lang="en-US" i="1" dirty="0" smtClean="0"/>
              <a:t>A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chemeClr val="accent2"/>
                </a:solidFill>
              </a:rPr>
              <a:t>regular</a:t>
            </a:r>
          </a:p>
          <a:p>
            <a:pPr>
              <a:spcBef>
                <a:spcPts val="1200"/>
              </a:spcBef>
            </a:pPr>
            <a:r>
              <a:rPr lang="en-US" u="sng" dirty="0" smtClean="0"/>
              <a:t>Proof</a:t>
            </a:r>
            <a:r>
              <a:rPr lang="en-US" dirty="0" smtClean="0"/>
              <a:t>:  by construction, on each of the six cases in the formal definition of RE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449562" y="4716823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015169" y="4846048"/>
            <a:ext cx="182881" cy="8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2357016" y="4725531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326600" y="4694946"/>
            <a:ext cx="371204" cy="31041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endCxn id="7" idx="2"/>
          </p:cNvCxnSpPr>
          <p:nvPr/>
        </p:nvCxnSpPr>
        <p:spPr>
          <a:xfrm>
            <a:off x="1738769" y="4835539"/>
            <a:ext cx="587831" cy="14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81049" y="4493497"/>
            <a:ext cx="24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4233713" y="4716823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203297" y="4693795"/>
            <a:ext cx="371204" cy="31041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249782" y="4834387"/>
            <a:ext cx="182881" cy="8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55831" y="5403462"/>
            <a:ext cx="133811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R</a:t>
            </a:r>
            <a:r>
              <a:rPr lang="en-US" dirty="0" smtClean="0"/>
              <a:t> = </a:t>
            </a:r>
            <a:r>
              <a:rPr lang="en-US" i="1" dirty="0" smtClean="0"/>
              <a:t>a</a:t>
            </a:r>
            <a:endParaRPr lang="en-US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4015169" y="5366305"/>
            <a:ext cx="133811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R</a:t>
            </a:r>
            <a:r>
              <a:rPr lang="en-US" dirty="0" smtClean="0"/>
              <a:t> = </a:t>
            </a:r>
            <a:r>
              <a:rPr lang="en-US" dirty="0"/>
              <a:t>ε</a:t>
            </a:r>
          </a:p>
        </p:txBody>
      </p:sp>
      <p:sp>
        <p:nvSpPr>
          <p:cNvPr id="16" name="Oval 15"/>
          <p:cNvSpPr/>
          <p:nvPr/>
        </p:nvSpPr>
        <p:spPr>
          <a:xfrm>
            <a:off x="5915400" y="4734805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715620" y="4852369"/>
            <a:ext cx="182881" cy="8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702190" y="5317072"/>
                <a:ext cx="1338115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R</a:t>
                </a:r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190" y="5317072"/>
                <a:ext cx="1338115" cy="365760"/>
              </a:xfrm>
              <a:prstGeom prst="rect">
                <a:avLst/>
              </a:prstGeom>
              <a:blipFill>
                <a:blip r:embed="rId2"/>
                <a:stretch>
                  <a:fillRect l="-3636" t="-8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7348265" y="4540865"/>
                <a:ext cx="10561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8265" y="4540865"/>
                <a:ext cx="1056123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7348265" y="4922926"/>
                <a:ext cx="8829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8265" y="4922926"/>
                <a:ext cx="882999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7466043" y="5313500"/>
                <a:ext cx="598497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baseline="30000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baseline="300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043" y="5313500"/>
                <a:ext cx="598497" cy="362984"/>
              </a:xfrm>
              <a:prstGeom prst="rect">
                <a:avLst/>
              </a:prstGeom>
              <a:blipFill>
                <a:blip r:embed="rId5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Brace 21"/>
          <p:cNvSpPr/>
          <p:nvPr/>
        </p:nvSpPr>
        <p:spPr>
          <a:xfrm>
            <a:off x="8404388" y="4678163"/>
            <a:ext cx="156138" cy="109105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8650559" y="5040812"/>
            <a:ext cx="2085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Illustrated on NFAs on slide 43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24" name="AutoShape 87">
            <a:hlinkClick r:id="rId6" action="ppaction://hlinksldjump" highlightClick="1"/>
          </p:cNvPr>
          <p:cNvSpPr>
            <a:spLocks noChangeArrowheads="1"/>
          </p:cNvSpPr>
          <p:nvPr/>
        </p:nvSpPr>
        <p:spPr bwMode="auto">
          <a:xfrm rot="10800000">
            <a:off x="10725004" y="5403462"/>
            <a:ext cx="193675" cy="187325"/>
          </a:xfrm>
          <a:prstGeom prst="actionButtonBackPrevious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92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0" grpId="0"/>
      <p:bldP spid="11" grpId="0" animBg="1"/>
      <p:bldP spid="12" grpId="0" animBg="1"/>
      <p:bldP spid="14" grpId="0"/>
      <p:bldP spid="15" grpId="0"/>
      <p:bldP spid="16" grpId="0" animBg="1"/>
      <p:bldP spid="18" grpId="0"/>
      <p:bldP spid="19" grpId="0"/>
      <p:bldP spid="20" grpId="0"/>
      <p:bldP spid="21" grpId="0"/>
      <p:bldP spid="22" grpId="0" animBg="1"/>
      <p:bldP spid="23" grpId="0"/>
      <p:bldP spid="2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9960" y="508950"/>
            <a:ext cx="5342809" cy="862648"/>
          </a:xfrm>
        </p:spPr>
        <p:txBody>
          <a:bodyPr>
            <a:normAutofit/>
          </a:bodyPr>
          <a:lstStyle/>
          <a:p>
            <a:r>
              <a:rPr lang="en-US" dirty="0" smtClean="0"/>
              <a:t>Equivalence with FAs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565265"/>
            <a:ext cx="10058400" cy="3931920"/>
          </a:xfrm>
        </p:spPr>
        <p:txBody>
          <a:bodyPr/>
          <a:lstStyle/>
          <a:p>
            <a:r>
              <a:rPr lang="en-US" u="sng" dirty="0" smtClean="0"/>
              <a:t>Example</a:t>
            </a:r>
          </a:p>
          <a:p>
            <a:pPr lvl="1">
              <a:spcBef>
                <a:spcPts val="1800"/>
              </a:spcBef>
            </a:pPr>
            <a:r>
              <a:rPr lang="en-US" dirty="0" smtClean="0"/>
              <a:t>Show that  (</a:t>
            </a:r>
            <a:r>
              <a:rPr lang="en-US" i="1" dirty="0" smtClean="0"/>
              <a:t>ab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</a:t>
            </a:r>
            <a:r>
              <a:rPr lang="en-US" dirty="0" smtClean="0"/>
              <a:t> </a:t>
            </a:r>
            <a:r>
              <a:rPr lang="en-US" i="1" dirty="0" smtClean="0"/>
              <a:t>a</a:t>
            </a:r>
            <a:r>
              <a:rPr lang="en-US" dirty="0" smtClean="0"/>
              <a:t>)* represents a regular language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Show that (</a:t>
            </a:r>
            <a:r>
              <a:rPr lang="en-US" i="1" dirty="0" smtClean="0"/>
              <a:t>a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</a:t>
            </a:r>
            <a:r>
              <a:rPr lang="en-US" dirty="0" smtClean="0"/>
              <a:t> </a:t>
            </a:r>
            <a:r>
              <a:rPr lang="en-US" i="1" dirty="0" smtClean="0"/>
              <a:t>b</a:t>
            </a:r>
            <a:r>
              <a:rPr lang="en-US" dirty="0" smtClean="0"/>
              <a:t>)*</a:t>
            </a:r>
            <a:r>
              <a:rPr lang="en-US" i="1" dirty="0" smtClean="0"/>
              <a:t>aba</a:t>
            </a:r>
            <a:r>
              <a:rPr lang="en-US" dirty="0" smtClean="0"/>
              <a:t> represents a regular language</a:t>
            </a:r>
          </a:p>
        </p:txBody>
      </p:sp>
      <p:sp>
        <p:nvSpPr>
          <p:cNvPr id="24" name="Oval 23"/>
          <p:cNvSpPr/>
          <p:nvPr/>
        </p:nvSpPr>
        <p:spPr>
          <a:xfrm>
            <a:off x="2479192" y="2989942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551754" y="3009178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521861" y="2979116"/>
            <a:ext cx="371204" cy="31041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>
            <a:stCxn id="30" idx="6"/>
            <a:endCxn id="26" idx="2"/>
          </p:cNvCxnSpPr>
          <p:nvPr/>
        </p:nvCxnSpPr>
        <p:spPr>
          <a:xfrm>
            <a:off x="3950188" y="3126743"/>
            <a:ext cx="571673" cy="75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947045" y="2772024"/>
            <a:ext cx="24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</a:t>
            </a:r>
            <a:endParaRPr lang="en-US" i="1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2279412" y="3107506"/>
            <a:ext cx="182881" cy="8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636679" y="2996114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endCxn id="30" idx="2"/>
          </p:cNvCxnSpPr>
          <p:nvPr/>
        </p:nvCxnSpPr>
        <p:spPr>
          <a:xfrm>
            <a:off x="2792774" y="3114511"/>
            <a:ext cx="843905" cy="122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009076" y="2738174"/>
            <a:ext cx="24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b</a:t>
            </a:r>
            <a:endParaRPr lang="en-US" i="1" dirty="0"/>
          </a:p>
        </p:txBody>
      </p:sp>
      <p:sp>
        <p:nvSpPr>
          <p:cNvPr id="35" name="Oval 34"/>
          <p:cNvSpPr/>
          <p:nvPr/>
        </p:nvSpPr>
        <p:spPr>
          <a:xfrm>
            <a:off x="3136792" y="4034814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044246" y="4043522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014353" y="4013460"/>
            <a:ext cx="371204" cy="31041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>
            <a:endCxn id="37" idx="2"/>
          </p:cNvCxnSpPr>
          <p:nvPr/>
        </p:nvCxnSpPr>
        <p:spPr>
          <a:xfrm>
            <a:off x="3426522" y="4154053"/>
            <a:ext cx="587831" cy="14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568279" y="3811488"/>
            <a:ext cx="24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</a:t>
            </a:r>
            <a:endParaRPr lang="en-US" i="1" dirty="0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2937012" y="4152378"/>
            <a:ext cx="182881" cy="8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7499683" y="2834056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9572245" y="2853292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9542352" y="2823230"/>
            <a:ext cx="371204" cy="31041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>
            <a:stCxn id="47" idx="6"/>
            <a:endCxn id="43" idx="2"/>
          </p:cNvCxnSpPr>
          <p:nvPr/>
        </p:nvCxnSpPr>
        <p:spPr>
          <a:xfrm>
            <a:off x="8970679" y="2970857"/>
            <a:ext cx="571673" cy="75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967536" y="2616138"/>
            <a:ext cx="24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</a:t>
            </a:r>
            <a:endParaRPr lang="en-US" i="1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6803513" y="3510045"/>
            <a:ext cx="182881" cy="8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8657170" y="2840228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>
            <a:endCxn id="47" idx="2"/>
          </p:cNvCxnSpPr>
          <p:nvPr/>
        </p:nvCxnSpPr>
        <p:spPr>
          <a:xfrm>
            <a:off x="7813265" y="2958625"/>
            <a:ext cx="843905" cy="122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9029567" y="2582288"/>
            <a:ext cx="24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b</a:t>
            </a:r>
            <a:endParaRPr lang="en-US" i="1" dirty="0"/>
          </a:p>
        </p:txBody>
      </p:sp>
      <p:sp>
        <p:nvSpPr>
          <p:cNvPr id="50" name="Oval 49"/>
          <p:cNvSpPr/>
          <p:nvPr/>
        </p:nvSpPr>
        <p:spPr>
          <a:xfrm>
            <a:off x="8140955" y="3846272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9048409" y="3854980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9018516" y="3809228"/>
            <a:ext cx="371204" cy="34720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/>
          <p:cNvCxnSpPr>
            <a:endCxn id="52" idx="2"/>
          </p:cNvCxnSpPr>
          <p:nvPr/>
        </p:nvCxnSpPr>
        <p:spPr>
          <a:xfrm flipV="1">
            <a:off x="8430685" y="3982831"/>
            <a:ext cx="587831" cy="37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8532426" y="3899563"/>
            <a:ext cx="24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</a:t>
            </a:r>
            <a:endParaRPr lang="en-US" i="1" dirty="0"/>
          </a:p>
        </p:txBody>
      </p:sp>
      <p:cxnSp>
        <p:nvCxnSpPr>
          <p:cNvPr id="55" name="Straight Arrow Connector 54"/>
          <p:cNvCxnSpPr>
            <a:endCxn id="50" idx="2"/>
          </p:cNvCxnSpPr>
          <p:nvPr/>
        </p:nvCxnSpPr>
        <p:spPr>
          <a:xfrm>
            <a:off x="7255564" y="3606496"/>
            <a:ext cx="885391" cy="370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986394" y="3383772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/>
          <p:cNvCxnSpPr/>
          <p:nvPr/>
        </p:nvCxnSpPr>
        <p:spPr>
          <a:xfrm flipV="1">
            <a:off x="7140652" y="3051692"/>
            <a:ext cx="422337" cy="3225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7305088" y="3714897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ε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020142" y="2875759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ε</a:t>
            </a:r>
          </a:p>
        </p:txBody>
      </p:sp>
      <p:cxnSp>
        <p:nvCxnSpPr>
          <p:cNvPr id="63" name="Straight Arrow Connector 62"/>
          <p:cNvCxnSpPr>
            <a:stCxn id="43" idx="3"/>
          </p:cNvCxnSpPr>
          <p:nvPr/>
        </p:nvCxnSpPr>
        <p:spPr>
          <a:xfrm flipH="1">
            <a:off x="7271892" y="3088184"/>
            <a:ext cx="2324822" cy="3314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2" idx="1"/>
          </p:cNvCxnSpPr>
          <p:nvPr/>
        </p:nvCxnSpPr>
        <p:spPr>
          <a:xfrm flipH="1" flipV="1">
            <a:off x="7309926" y="3496749"/>
            <a:ext cx="1762952" cy="3633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8743100" y="3458936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ε</a:t>
            </a:r>
          </a:p>
        </p:txBody>
      </p:sp>
      <p:sp>
        <p:nvSpPr>
          <p:cNvPr id="70" name="Rectangle 69"/>
          <p:cNvSpPr/>
          <p:nvPr/>
        </p:nvSpPr>
        <p:spPr>
          <a:xfrm>
            <a:off x="8939041" y="3065759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ε</a:t>
            </a:r>
          </a:p>
        </p:txBody>
      </p:sp>
      <p:sp>
        <p:nvSpPr>
          <p:cNvPr id="57" name="Oval 56"/>
          <p:cNvSpPr/>
          <p:nvPr/>
        </p:nvSpPr>
        <p:spPr>
          <a:xfrm>
            <a:off x="6955050" y="3357870"/>
            <a:ext cx="371204" cy="31041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38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5" grpId="0"/>
      <p:bldP spid="47" grpId="0" animBg="1"/>
      <p:bldP spid="49" grpId="0"/>
      <p:bldP spid="50" grpId="0" animBg="1"/>
      <p:bldP spid="51" grpId="0" animBg="1"/>
      <p:bldP spid="52" grpId="0" animBg="1"/>
      <p:bldP spid="54" grpId="0"/>
      <p:bldP spid="56" grpId="0" animBg="1"/>
      <p:bldP spid="61" grpId="0"/>
      <p:bldP spid="62" grpId="0"/>
      <p:bldP spid="69" grpId="0"/>
      <p:bldP spid="70" grpId="0"/>
      <p:bldP spid="5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0330" y="199403"/>
            <a:ext cx="2696308" cy="813412"/>
          </a:xfrm>
        </p:spPr>
        <p:txBody>
          <a:bodyPr/>
          <a:lstStyle/>
          <a:p>
            <a:r>
              <a:rPr lang="en-US" dirty="0" smtClean="0"/>
              <a:t>NFA to 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9766" y="1027147"/>
            <a:ext cx="10058400" cy="393192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u="sng" dirty="0" smtClean="0"/>
              <a:t>Lemma 1.60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If a language is </a:t>
            </a:r>
            <a:r>
              <a:rPr lang="en-US" dirty="0" smtClean="0">
                <a:solidFill>
                  <a:schemeClr val="accent2"/>
                </a:solidFill>
              </a:rPr>
              <a:t>regular</a:t>
            </a:r>
            <a:r>
              <a:rPr lang="en-US" dirty="0" smtClean="0"/>
              <a:t>, then it is described by a </a:t>
            </a:r>
            <a:r>
              <a:rPr lang="en-US" dirty="0" smtClean="0">
                <a:solidFill>
                  <a:schemeClr val="accent2"/>
                </a:solidFill>
              </a:rPr>
              <a:t>regular expression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Proof idea: Describe the procedure for converting FAs into equivalent regular expressions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solidFill>
                  <a:schemeClr val="accent2"/>
                </a:solidFill>
              </a:rPr>
              <a:t>Generalized Nondeterministic Finite Automata </a:t>
            </a:r>
            <a:r>
              <a:rPr lang="en-US" dirty="0" smtClean="0"/>
              <a:t>(GNFA)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Very </a:t>
            </a:r>
            <a:r>
              <a:rPr lang="en-US" dirty="0"/>
              <a:t>similar to an NFA, except that a label of a GNFA </a:t>
            </a:r>
            <a:r>
              <a:rPr lang="en-US" dirty="0">
                <a:solidFill>
                  <a:schemeClr val="accent2"/>
                </a:solidFill>
              </a:rPr>
              <a:t>can be a regular </a:t>
            </a:r>
            <a:r>
              <a:rPr lang="en-US" dirty="0" smtClean="0">
                <a:solidFill>
                  <a:schemeClr val="accent2"/>
                </a:solidFill>
              </a:rPr>
              <a:t>expression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Can </a:t>
            </a:r>
            <a:r>
              <a:rPr lang="en-US" dirty="0"/>
              <a:t>read blocks of symbols from the input where symbols are strings of a regular </a:t>
            </a:r>
            <a:r>
              <a:rPr lang="en-US" dirty="0" smtClean="0"/>
              <a:t>expression</a:t>
            </a:r>
          </a:p>
          <a:p>
            <a:pPr>
              <a:spcBef>
                <a:spcPts val="1200"/>
              </a:spcBef>
            </a:pPr>
            <a:r>
              <a:rPr lang="en-US" u="sng" dirty="0" smtClean="0"/>
              <a:t>Example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GNFA accepts all strings over { </a:t>
            </a:r>
            <a:r>
              <a:rPr lang="en-US" i="1" dirty="0" smtClean="0"/>
              <a:t>a</a:t>
            </a:r>
            <a:r>
              <a:rPr lang="en-US" dirty="0" smtClean="0"/>
              <a:t>, </a:t>
            </a:r>
            <a:r>
              <a:rPr lang="en-US" i="1" dirty="0" smtClean="0"/>
              <a:t>b </a:t>
            </a:r>
            <a:r>
              <a:rPr lang="en-US" dirty="0" smtClean="0"/>
              <a:t>} with substring </a:t>
            </a:r>
            <a:r>
              <a:rPr lang="en-US" i="1" dirty="0" smtClean="0"/>
              <a:t>aba</a:t>
            </a:r>
            <a:r>
              <a:rPr lang="en-US" dirty="0" smtClean="0"/>
              <a:t> or </a:t>
            </a:r>
            <a:r>
              <a:rPr lang="en-US" i="1" dirty="0" smtClean="0"/>
              <a:t>aa</a:t>
            </a:r>
            <a:endParaRPr lang="en-US" i="1" dirty="0"/>
          </a:p>
        </p:txBody>
      </p:sp>
      <p:grpSp>
        <p:nvGrpSpPr>
          <p:cNvPr id="18" name="Group 17"/>
          <p:cNvGrpSpPr/>
          <p:nvPr/>
        </p:nvGrpSpPr>
        <p:grpSpPr>
          <a:xfrm>
            <a:off x="2370167" y="4477717"/>
            <a:ext cx="3776535" cy="1030816"/>
            <a:chOff x="2921828" y="5308987"/>
            <a:chExt cx="3776535" cy="1030816"/>
          </a:xfrm>
        </p:grpSpPr>
        <p:sp>
          <p:nvSpPr>
            <p:cNvPr id="13" name="TextBox 12"/>
            <p:cNvSpPr txBox="1"/>
            <p:nvPr/>
          </p:nvSpPr>
          <p:spPr>
            <a:xfrm>
              <a:off x="5226356" y="5308987"/>
              <a:ext cx="1472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a</a:t>
              </a:r>
              <a:r>
                <a:rPr lang="en-US" dirty="0" smtClean="0"/>
                <a:t> </a:t>
              </a:r>
              <a:r>
                <a:rPr lang="en-US" dirty="0" smtClean="0">
                  <a:sym typeface="Symbol"/>
                </a:rPr>
                <a:t></a:t>
              </a:r>
              <a:r>
                <a:rPr lang="en-US" dirty="0" smtClean="0"/>
                <a:t> </a:t>
              </a:r>
              <a:r>
                <a:rPr lang="en-US" i="1" dirty="0" smtClean="0"/>
                <a:t>b</a:t>
              </a:r>
              <a:endParaRPr lang="en-US" i="1" dirty="0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2921828" y="5320194"/>
              <a:ext cx="2850625" cy="1019609"/>
              <a:chOff x="2921828" y="5320194"/>
              <a:chExt cx="2850625" cy="1019609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3121608" y="6034375"/>
                <a:ext cx="313509" cy="261257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5431142" y="6043083"/>
                <a:ext cx="313509" cy="261257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5401249" y="5998953"/>
                <a:ext cx="371204" cy="34085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Arrow Connector 6"/>
              <p:cNvCxnSpPr>
                <a:stCxn id="4" idx="6"/>
                <a:endCxn id="6" idx="2"/>
              </p:cNvCxnSpPr>
              <p:nvPr/>
            </p:nvCxnSpPr>
            <p:spPr>
              <a:xfrm>
                <a:off x="3435117" y="6165004"/>
                <a:ext cx="1966132" cy="43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3901439" y="5800801"/>
                <a:ext cx="14720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aba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</a:t>
                </a:r>
                <a:r>
                  <a:rPr lang="en-US" dirty="0" smtClean="0"/>
                  <a:t> </a:t>
                </a:r>
                <a:r>
                  <a:rPr lang="en-US" i="1" dirty="0" smtClean="0"/>
                  <a:t>aa</a:t>
                </a:r>
                <a:endParaRPr lang="en-US" i="1" dirty="0"/>
              </a:p>
            </p:txBody>
          </p:sp>
          <p:cxnSp>
            <p:nvCxnSpPr>
              <p:cNvPr id="9" name="Straight Arrow Connector 8"/>
              <p:cNvCxnSpPr/>
              <p:nvPr/>
            </p:nvCxnSpPr>
            <p:spPr>
              <a:xfrm>
                <a:off x="2921828" y="6151939"/>
                <a:ext cx="182881" cy="87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Freeform 130"/>
              <p:cNvSpPr>
                <a:spLocks/>
              </p:cNvSpPr>
              <p:nvPr/>
            </p:nvSpPr>
            <p:spPr bwMode="auto">
              <a:xfrm>
                <a:off x="5539864" y="5664053"/>
                <a:ext cx="204787" cy="344488"/>
              </a:xfrm>
              <a:custGeom>
                <a:avLst/>
                <a:gdLst>
                  <a:gd name="T0" fmla="*/ 0 w 320"/>
                  <a:gd name="T1" fmla="*/ 1 h 384"/>
                  <a:gd name="T2" fmla="*/ 0 w 320"/>
                  <a:gd name="T3" fmla="*/ 1 h 384"/>
                  <a:gd name="T4" fmla="*/ 0 w 320"/>
                  <a:gd name="T5" fmla="*/ 0 h 384"/>
                  <a:gd name="T6" fmla="*/ 0 w 320"/>
                  <a:gd name="T7" fmla="*/ 1 h 384"/>
                  <a:gd name="T8" fmla="*/ 0 w 320"/>
                  <a:gd name="T9" fmla="*/ 1 h 3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0"/>
                  <a:gd name="T16" fmla="*/ 0 h 384"/>
                  <a:gd name="T17" fmla="*/ 320 w 320"/>
                  <a:gd name="T18" fmla="*/ 384 h 3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0" h="384">
                    <a:moveTo>
                      <a:pt x="64" y="384"/>
                    </a:moveTo>
                    <a:cubicBezTo>
                      <a:pt x="32" y="272"/>
                      <a:pt x="0" y="160"/>
                      <a:pt x="16" y="96"/>
                    </a:cubicBezTo>
                    <a:cubicBezTo>
                      <a:pt x="32" y="32"/>
                      <a:pt x="112" y="0"/>
                      <a:pt x="160" y="0"/>
                    </a:cubicBezTo>
                    <a:cubicBezTo>
                      <a:pt x="208" y="0"/>
                      <a:pt x="288" y="32"/>
                      <a:pt x="304" y="96"/>
                    </a:cubicBezTo>
                    <a:cubicBezTo>
                      <a:pt x="320" y="160"/>
                      <a:pt x="288" y="272"/>
                      <a:pt x="256" y="384"/>
                    </a:cubicBezTo>
                  </a:path>
                </a:pathLst>
              </a:custGeom>
              <a:ln>
                <a:solidFill>
                  <a:schemeClr val="tx1"/>
                </a:solidFill>
                <a:tailEnd type="triangle"/>
              </a:ln>
              <a:ex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Freeform 130"/>
              <p:cNvSpPr>
                <a:spLocks/>
              </p:cNvSpPr>
              <p:nvPr/>
            </p:nvSpPr>
            <p:spPr bwMode="auto">
              <a:xfrm>
                <a:off x="3211146" y="5685885"/>
                <a:ext cx="204787" cy="344488"/>
              </a:xfrm>
              <a:custGeom>
                <a:avLst/>
                <a:gdLst>
                  <a:gd name="T0" fmla="*/ 0 w 320"/>
                  <a:gd name="T1" fmla="*/ 1 h 384"/>
                  <a:gd name="T2" fmla="*/ 0 w 320"/>
                  <a:gd name="T3" fmla="*/ 1 h 384"/>
                  <a:gd name="T4" fmla="*/ 0 w 320"/>
                  <a:gd name="T5" fmla="*/ 0 h 384"/>
                  <a:gd name="T6" fmla="*/ 0 w 320"/>
                  <a:gd name="T7" fmla="*/ 1 h 384"/>
                  <a:gd name="T8" fmla="*/ 0 w 320"/>
                  <a:gd name="T9" fmla="*/ 1 h 3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0"/>
                  <a:gd name="T16" fmla="*/ 0 h 384"/>
                  <a:gd name="T17" fmla="*/ 320 w 320"/>
                  <a:gd name="T18" fmla="*/ 384 h 3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0" h="384">
                    <a:moveTo>
                      <a:pt x="64" y="384"/>
                    </a:moveTo>
                    <a:cubicBezTo>
                      <a:pt x="32" y="272"/>
                      <a:pt x="0" y="160"/>
                      <a:pt x="16" y="96"/>
                    </a:cubicBezTo>
                    <a:cubicBezTo>
                      <a:pt x="32" y="32"/>
                      <a:pt x="112" y="0"/>
                      <a:pt x="160" y="0"/>
                    </a:cubicBezTo>
                    <a:cubicBezTo>
                      <a:pt x="208" y="0"/>
                      <a:pt x="288" y="32"/>
                      <a:pt x="304" y="96"/>
                    </a:cubicBezTo>
                    <a:cubicBezTo>
                      <a:pt x="320" y="160"/>
                      <a:pt x="288" y="272"/>
                      <a:pt x="256" y="384"/>
                    </a:cubicBezTo>
                  </a:path>
                </a:pathLst>
              </a:custGeom>
              <a:ln>
                <a:solidFill>
                  <a:schemeClr val="tx1"/>
                </a:solidFill>
                <a:tailEnd type="triangle"/>
              </a:ln>
              <a:ex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966405" y="5320194"/>
                <a:ext cx="14720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a</a:t>
                </a:r>
                <a:r>
                  <a:rPr lang="en-US" dirty="0" smtClean="0"/>
                  <a:t> </a:t>
                </a:r>
                <a:r>
                  <a:rPr lang="en-US" dirty="0" smtClean="0">
                    <a:sym typeface="Symbol"/>
                  </a:rPr>
                  <a:t></a:t>
                </a:r>
                <a:r>
                  <a:rPr lang="en-US" dirty="0" smtClean="0"/>
                  <a:t> </a:t>
                </a:r>
                <a:r>
                  <a:rPr lang="en-US" i="1" dirty="0" smtClean="0"/>
                  <a:t>b</a:t>
                </a:r>
                <a:endParaRPr lang="en-US" i="1" dirty="0"/>
              </a:p>
            </p:txBody>
          </p:sp>
        </p:grpSp>
      </p:grpSp>
      <p:sp>
        <p:nvSpPr>
          <p:cNvPr id="10" name="Left-Right Arrow 9"/>
          <p:cNvSpPr/>
          <p:nvPr/>
        </p:nvSpPr>
        <p:spPr>
          <a:xfrm>
            <a:off x="5962350" y="4992934"/>
            <a:ext cx="1375955" cy="52966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656424" y="5073101"/>
            <a:ext cx="323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i="1" dirty="0" smtClean="0"/>
              <a:t>a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</a:t>
            </a:r>
            <a:r>
              <a:rPr lang="en-US" dirty="0" smtClean="0"/>
              <a:t> </a:t>
            </a:r>
            <a:r>
              <a:rPr lang="en-US" i="1" dirty="0" smtClean="0"/>
              <a:t>b</a:t>
            </a:r>
            <a:r>
              <a:rPr lang="en-US" dirty="0" smtClean="0"/>
              <a:t>)*(</a:t>
            </a:r>
            <a:r>
              <a:rPr lang="en-US" i="1" dirty="0" smtClean="0"/>
              <a:t>aba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</a:t>
            </a:r>
            <a:r>
              <a:rPr lang="en-US" dirty="0" smtClean="0"/>
              <a:t> </a:t>
            </a:r>
            <a:r>
              <a:rPr lang="en-US" i="1" dirty="0" smtClean="0"/>
              <a:t>aa</a:t>
            </a:r>
            <a:r>
              <a:rPr lang="en-US" dirty="0" smtClean="0"/>
              <a:t>)(</a:t>
            </a:r>
            <a:r>
              <a:rPr lang="en-US" i="1" dirty="0" smtClean="0"/>
              <a:t>a </a:t>
            </a:r>
            <a:r>
              <a:rPr lang="en-US" dirty="0" smtClean="0">
                <a:sym typeface="Symbol"/>
              </a:rPr>
              <a:t></a:t>
            </a:r>
            <a:r>
              <a:rPr lang="en-US" dirty="0" smtClean="0"/>
              <a:t> </a:t>
            </a:r>
            <a:r>
              <a:rPr lang="en-US" i="1" dirty="0" smtClean="0"/>
              <a:t>b</a:t>
            </a:r>
            <a:r>
              <a:rPr lang="en-US" dirty="0" smtClean="0"/>
              <a:t>)*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05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0161" y="209575"/>
            <a:ext cx="1950720" cy="947055"/>
          </a:xfrm>
        </p:spPr>
        <p:txBody>
          <a:bodyPr/>
          <a:lstStyle/>
          <a:p>
            <a:r>
              <a:rPr lang="en-US" dirty="0" smtClean="0"/>
              <a:t>GNFA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4275" y="1150880"/>
            <a:ext cx="9603544" cy="4635302"/>
          </a:xfrm>
        </p:spPr>
        <p:txBody>
          <a:bodyPr>
            <a:normAutofit/>
          </a:bodyPr>
          <a:lstStyle/>
          <a:p>
            <a:r>
              <a:rPr lang="en-US" dirty="0" smtClean="0"/>
              <a:t>Basic idea</a:t>
            </a:r>
          </a:p>
          <a:p>
            <a:pPr marL="617220" lvl="1" indent="-342900">
              <a:spcBef>
                <a:spcPts val="1800"/>
              </a:spcBef>
              <a:buFont typeface="+mj-lt"/>
              <a:buAutoNum type="arabicPeriod"/>
            </a:pPr>
            <a:r>
              <a:rPr lang="en-US" dirty="0" smtClean="0"/>
              <a:t>Convert FA into GNFA which satisfies the following conditions</a:t>
            </a:r>
          </a:p>
          <a:p>
            <a:pPr lvl="3">
              <a:spcBef>
                <a:spcPts val="1800"/>
              </a:spcBef>
            </a:pPr>
            <a:r>
              <a:rPr lang="en-US" dirty="0" smtClean="0"/>
              <a:t>The </a:t>
            </a:r>
            <a:r>
              <a:rPr lang="en-US" i="1" dirty="0"/>
              <a:t>start state </a:t>
            </a:r>
            <a:r>
              <a:rPr lang="en-US" dirty="0"/>
              <a:t>has only outgoing transitions, but does not have any incoming/loopback </a:t>
            </a:r>
            <a:r>
              <a:rPr lang="en-US" dirty="0" smtClean="0"/>
              <a:t>transitions</a:t>
            </a:r>
            <a:endParaRPr lang="en-US" sz="1050" dirty="0" smtClean="0"/>
          </a:p>
          <a:p>
            <a:pPr lvl="3">
              <a:spcBef>
                <a:spcPts val="1800"/>
              </a:spcBef>
              <a:tabLst>
                <a:tab pos="1371600" algn="l"/>
              </a:tabLst>
            </a:pPr>
            <a:r>
              <a:rPr lang="en-US" dirty="0" smtClean="0"/>
              <a:t>There </a:t>
            </a:r>
            <a:r>
              <a:rPr lang="en-US" dirty="0"/>
              <a:t>is only a single </a:t>
            </a:r>
            <a:r>
              <a:rPr lang="en-US" i="1" dirty="0"/>
              <a:t>ﬁnal state</a:t>
            </a:r>
            <a:r>
              <a:rPr lang="en-US" dirty="0"/>
              <a:t>, which has only incoming transitions, but does not have any  </a:t>
            </a:r>
            <a:r>
              <a:rPr lang="en-US" dirty="0" smtClean="0"/>
              <a:t>  	outgoing/loopback transitions</a:t>
            </a:r>
          </a:p>
          <a:p>
            <a:pPr marL="548640" lvl="2" indent="0">
              <a:buNone/>
            </a:pPr>
            <a:endParaRPr lang="en-US" dirty="0"/>
          </a:p>
          <a:p>
            <a:pPr marL="617220" lvl="1" indent="-342900">
              <a:spcBef>
                <a:spcPts val="1800"/>
              </a:spcBef>
              <a:buFont typeface="+mj-lt"/>
              <a:buAutoNum type="arabicPeriod"/>
            </a:pPr>
            <a:r>
              <a:rPr lang="en-US" dirty="0" smtClean="0"/>
              <a:t>Eliminate </a:t>
            </a:r>
            <a:r>
              <a:rPr lang="en-US" dirty="0"/>
              <a:t>the states of the GNFA one by one (</a:t>
            </a:r>
            <a:r>
              <a:rPr lang="en-US" dirty="0">
                <a:solidFill>
                  <a:schemeClr val="accent2"/>
                </a:solidFill>
              </a:rPr>
              <a:t>except </a:t>
            </a:r>
            <a:r>
              <a:rPr lang="en-US" dirty="0" smtClean="0">
                <a:solidFill>
                  <a:schemeClr val="accent2"/>
                </a:solidFill>
              </a:rPr>
              <a:t>start </a:t>
            </a:r>
            <a:r>
              <a:rPr lang="en-US" dirty="0">
                <a:solidFill>
                  <a:schemeClr val="accent2"/>
                </a:solidFill>
              </a:rPr>
              <a:t>and </a:t>
            </a:r>
            <a:r>
              <a:rPr lang="en-US" dirty="0" smtClean="0">
                <a:solidFill>
                  <a:schemeClr val="accent2"/>
                </a:solidFill>
              </a:rPr>
              <a:t>ﬁnal </a:t>
            </a:r>
            <a:r>
              <a:rPr lang="en-US" dirty="0">
                <a:solidFill>
                  <a:schemeClr val="accent2"/>
                </a:solidFill>
              </a:rPr>
              <a:t>states</a:t>
            </a:r>
            <a:r>
              <a:rPr lang="en-US" dirty="0"/>
              <a:t>), and update the </a:t>
            </a:r>
            <a:r>
              <a:rPr lang="en-US" dirty="0" smtClean="0"/>
              <a:t>	  	    transitions </a:t>
            </a:r>
            <a:r>
              <a:rPr lang="en-US" dirty="0"/>
              <a:t>accordingly, so that the new GNFA recognizes the </a:t>
            </a:r>
            <a:r>
              <a:rPr lang="en-US" u="sng" dirty="0"/>
              <a:t>same</a:t>
            </a:r>
            <a:r>
              <a:rPr lang="en-US" dirty="0"/>
              <a:t> </a:t>
            </a:r>
            <a:r>
              <a:rPr lang="en-US" dirty="0" smtClean="0"/>
              <a:t>language</a:t>
            </a:r>
          </a:p>
          <a:p>
            <a:pPr lvl="3">
              <a:spcBef>
                <a:spcPts val="1800"/>
              </a:spcBef>
            </a:pPr>
            <a:r>
              <a:rPr lang="en-US" dirty="0" smtClean="0"/>
              <a:t>From </a:t>
            </a:r>
            <a:r>
              <a:rPr lang="en-US" dirty="0"/>
              <a:t>a state to any other state there </a:t>
            </a:r>
            <a:r>
              <a:rPr lang="en-US" dirty="0" smtClean="0"/>
              <a:t>should be </a:t>
            </a:r>
            <a:r>
              <a:rPr lang="en-US" dirty="0"/>
              <a:t>at most one transition</a:t>
            </a:r>
          </a:p>
          <a:p>
            <a:pPr marL="617220" lvl="1" indent="-342900">
              <a:buFont typeface="+mj-lt"/>
              <a:buAutoNum type="arabicPeriod"/>
            </a:pPr>
            <a:endParaRPr lang="en-US" sz="1400" dirty="0"/>
          </a:p>
          <a:p>
            <a:pPr marL="617220" lvl="1" indent="-342900">
              <a:spcBef>
                <a:spcPts val="1800"/>
              </a:spcBef>
              <a:buFont typeface="+mj-lt"/>
              <a:buAutoNum type="arabicPeriod"/>
            </a:pPr>
            <a:r>
              <a:rPr lang="en-US" dirty="0" smtClean="0"/>
              <a:t>When </a:t>
            </a:r>
            <a:r>
              <a:rPr lang="en-US" dirty="0"/>
              <a:t>only the </a:t>
            </a:r>
            <a:r>
              <a:rPr lang="en-US" i="1" dirty="0"/>
              <a:t>start state </a:t>
            </a:r>
            <a:r>
              <a:rPr lang="en-US" dirty="0"/>
              <a:t>and the </a:t>
            </a:r>
            <a:r>
              <a:rPr lang="en-US" i="1" dirty="0"/>
              <a:t>ﬁnal state </a:t>
            </a:r>
            <a:r>
              <a:rPr lang="en-US" dirty="0"/>
              <a:t>are left, the transition from the start state to the ﬁnal </a:t>
            </a:r>
            <a:r>
              <a:rPr lang="en-US" dirty="0" smtClean="0"/>
              <a:t>	    state </a:t>
            </a:r>
            <a:r>
              <a:rPr lang="en-US" dirty="0"/>
              <a:t>is an </a:t>
            </a:r>
            <a:r>
              <a:rPr lang="en-US" dirty="0">
                <a:solidFill>
                  <a:schemeClr val="accent2"/>
                </a:solidFill>
              </a:rPr>
              <a:t>equivalent regular </a:t>
            </a:r>
            <a:r>
              <a:rPr lang="en-US" dirty="0" smtClean="0">
                <a:solidFill>
                  <a:schemeClr val="accent2"/>
                </a:solidFill>
              </a:rPr>
              <a:t>expression</a:t>
            </a:r>
            <a:endParaRPr lang="en-US" dirty="0">
              <a:solidFill>
                <a:schemeClr val="accent2"/>
              </a:solidFill>
            </a:endParaRPr>
          </a:p>
          <a:p>
            <a:pPr marL="891540" lvl="2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15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916785"/>
          </a:xfrm>
        </p:spPr>
        <p:txBody>
          <a:bodyPr/>
          <a:lstStyle/>
          <a:p>
            <a:r>
              <a:rPr lang="en-US" dirty="0" smtClean="0"/>
              <a:t>A Snack Machine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036" y="2103120"/>
            <a:ext cx="1872164" cy="321881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756240" y="2510816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" name="Oval 5"/>
          <p:cNvSpPr/>
          <p:nvPr/>
        </p:nvSpPr>
        <p:spPr>
          <a:xfrm>
            <a:off x="3753551" y="2510816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0.25</a:t>
            </a:r>
            <a:endParaRPr lang="en-US" sz="1000" dirty="0"/>
          </a:p>
        </p:txBody>
      </p:sp>
      <p:sp>
        <p:nvSpPr>
          <p:cNvPr id="7" name="Oval 6"/>
          <p:cNvSpPr/>
          <p:nvPr/>
        </p:nvSpPr>
        <p:spPr>
          <a:xfrm>
            <a:off x="4947444" y="2510816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0.50</a:t>
            </a:r>
            <a:endParaRPr lang="en-US" sz="1000" dirty="0"/>
          </a:p>
        </p:txBody>
      </p:sp>
      <p:sp>
        <p:nvSpPr>
          <p:cNvPr id="8" name="Oval 7"/>
          <p:cNvSpPr/>
          <p:nvPr/>
        </p:nvSpPr>
        <p:spPr>
          <a:xfrm>
            <a:off x="6111217" y="2510816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0.75</a:t>
            </a:r>
            <a:endParaRPr lang="en-US" sz="1000" dirty="0"/>
          </a:p>
        </p:txBody>
      </p:sp>
      <p:sp>
        <p:nvSpPr>
          <p:cNvPr id="17" name="Arc 16"/>
          <p:cNvSpPr/>
          <p:nvPr/>
        </p:nvSpPr>
        <p:spPr>
          <a:xfrm rot="1384262">
            <a:off x="2768473" y="2295649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587563" y="2019290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5" idx="6"/>
            <a:endCxn id="6" idx="2"/>
          </p:cNvCxnSpPr>
          <p:nvPr/>
        </p:nvCxnSpPr>
        <p:spPr>
          <a:xfrm>
            <a:off x="3122000" y="2702405"/>
            <a:ext cx="631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269297" y="2299194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02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8844" y="346878"/>
            <a:ext cx="5038578" cy="961123"/>
          </a:xfrm>
        </p:spPr>
        <p:txBody>
          <a:bodyPr/>
          <a:lstStyle/>
          <a:p>
            <a:r>
              <a:rPr lang="en-US" dirty="0" smtClean="0"/>
              <a:t>GNFA – Example 1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687376" y="2004017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213139" y="2012725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183246" y="1975106"/>
            <a:ext cx="371204" cy="32765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5" idx="6"/>
            <a:endCxn id="7" idx="2"/>
          </p:cNvCxnSpPr>
          <p:nvPr/>
        </p:nvCxnSpPr>
        <p:spPr>
          <a:xfrm>
            <a:off x="2000885" y="2134646"/>
            <a:ext cx="1182361" cy="42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467208" y="1770443"/>
            <a:ext cx="42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b</a:t>
            </a:r>
            <a:endParaRPr lang="en-US" i="1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439181" y="2130290"/>
            <a:ext cx="231296" cy="43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30"/>
          <p:cNvSpPr>
            <a:spLocks/>
          </p:cNvSpPr>
          <p:nvPr/>
        </p:nvSpPr>
        <p:spPr bwMode="auto">
          <a:xfrm>
            <a:off x="3321861" y="1633695"/>
            <a:ext cx="204787" cy="344488"/>
          </a:xfrm>
          <a:custGeom>
            <a:avLst/>
            <a:gdLst>
              <a:gd name="T0" fmla="*/ 0 w 320"/>
              <a:gd name="T1" fmla="*/ 1 h 384"/>
              <a:gd name="T2" fmla="*/ 0 w 320"/>
              <a:gd name="T3" fmla="*/ 1 h 384"/>
              <a:gd name="T4" fmla="*/ 0 w 320"/>
              <a:gd name="T5" fmla="*/ 0 h 384"/>
              <a:gd name="T6" fmla="*/ 0 w 320"/>
              <a:gd name="T7" fmla="*/ 1 h 384"/>
              <a:gd name="T8" fmla="*/ 0 w 320"/>
              <a:gd name="T9" fmla="*/ 1 h 3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0"/>
              <a:gd name="T16" fmla="*/ 0 h 384"/>
              <a:gd name="T17" fmla="*/ 320 w 320"/>
              <a:gd name="T18" fmla="*/ 384 h 3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0" h="384">
                <a:moveTo>
                  <a:pt x="64" y="384"/>
                </a:moveTo>
                <a:cubicBezTo>
                  <a:pt x="32" y="272"/>
                  <a:pt x="0" y="160"/>
                  <a:pt x="16" y="96"/>
                </a:cubicBezTo>
                <a:cubicBezTo>
                  <a:pt x="32" y="32"/>
                  <a:pt x="112" y="0"/>
                  <a:pt x="160" y="0"/>
                </a:cubicBezTo>
                <a:cubicBezTo>
                  <a:pt x="208" y="0"/>
                  <a:pt x="288" y="32"/>
                  <a:pt x="304" y="96"/>
                </a:cubicBezTo>
                <a:cubicBezTo>
                  <a:pt x="320" y="160"/>
                  <a:pt x="288" y="272"/>
                  <a:pt x="256" y="384"/>
                </a:cubicBezTo>
              </a:path>
            </a:pathLst>
          </a:custGeom>
          <a:ln>
            <a:solidFill>
              <a:schemeClr val="tx1"/>
            </a:solidFill>
            <a:tailEnd type="triangle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2" name="Freeform 130"/>
          <p:cNvSpPr>
            <a:spLocks/>
          </p:cNvSpPr>
          <p:nvPr/>
        </p:nvSpPr>
        <p:spPr bwMode="auto">
          <a:xfrm>
            <a:off x="1776914" y="1655527"/>
            <a:ext cx="204787" cy="344488"/>
          </a:xfrm>
          <a:custGeom>
            <a:avLst/>
            <a:gdLst>
              <a:gd name="T0" fmla="*/ 0 w 320"/>
              <a:gd name="T1" fmla="*/ 1 h 384"/>
              <a:gd name="T2" fmla="*/ 0 w 320"/>
              <a:gd name="T3" fmla="*/ 1 h 384"/>
              <a:gd name="T4" fmla="*/ 0 w 320"/>
              <a:gd name="T5" fmla="*/ 0 h 384"/>
              <a:gd name="T6" fmla="*/ 0 w 320"/>
              <a:gd name="T7" fmla="*/ 1 h 384"/>
              <a:gd name="T8" fmla="*/ 0 w 320"/>
              <a:gd name="T9" fmla="*/ 1 h 3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0"/>
              <a:gd name="T16" fmla="*/ 0 h 384"/>
              <a:gd name="T17" fmla="*/ 320 w 320"/>
              <a:gd name="T18" fmla="*/ 384 h 3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0" h="384">
                <a:moveTo>
                  <a:pt x="64" y="384"/>
                </a:moveTo>
                <a:cubicBezTo>
                  <a:pt x="32" y="272"/>
                  <a:pt x="0" y="160"/>
                  <a:pt x="16" y="96"/>
                </a:cubicBezTo>
                <a:cubicBezTo>
                  <a:pt x="32" y="32"/>
                  <a:pt x="112" y="0"/>
                  <a:pt x="160" y="0"/>
                </a:cubicBezTo>
                <a:cubicBezTo>
                  <a:pt x="208" y="0"/>
                  <a:pt x="288" y="32"/>
                  <a:pt x="304" y="96"/>
                </a:cubicBezTo>
                <a:cubicBezTo>
                  <a:pt x="320" y="160"/>
                  <a:pt x="288" y="272"/>
                  <a:pt x="256" y="384"/>
                </a:cubicBezTo>
              </a:path>
            </a:pathLst>
          </a:custGeom>
          <a:ln>
            <a:solidFill>
              <a:schemeClr val="tx1"/>
            </a:solidFill>
            <a:tailEnd type="triangle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508249" y="1426398"/>
            <a:ext cx="340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</a:t>
            </a:r>
            <a:endParaRPr lang="en-US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3518199" y="1536116"/>
            <a:ext cx="673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</a:t>
            </a:r>
            <a:r>
              <a:rPr lang="en-US" dirty="0" smtClean="0"/>
              <a:t>, </a:t>
            </a:r>
            <a:r>
              <a:rPr lang="en-US" i="1" dirty="0" smtClean="0"/>
              <a:t>b</a:t>
            </a:r>
            <a:endParaRPr lang="en-US" i="1" dirty="0"/>
          </a:p>
        </p:txBody>
      </p:sp>
      <p:sp>
        <p:nvSpPr>
          <p:cNvPr id="17" name="Oval 16"/>
          <p:cNvSpPr/>
          <p:nvPr/>
        </p:nvSpPr>
        <p:spPr>
          <a:xfrm>
            <a:off x="4021999" y="2887932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5547762" y="2896640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17" idx="6"/>
          </p:cNvCxnSpPr>
          <p:nvPr/>
        </p:nvCxnSpPr>
        <p:spPr>
          <a:xfrm>
            <a:off x="4335508" y="3018561"/>
            <a:ext cx="1189395" cy="102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01831" y="2654358"/>
            <a:ext cx="42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b</a:t>
            </a:r>
            <a:endParaRPr lang="en-US" i="1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4178753" y="4023838"/>
            <a:ext cx="156" cy="1688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130"/>
          <p:cNvSpPr>
            <a:spLocks/>
          </p:cNvSpPr>
          <p:nvPr/>
        </p:nvSpPr>
        <p:spPr bwMode="auto">
          <a:xfrm>
            <a:off x="5656484" y="2540281"/>
            <a:ext cx="204787" cy="344488"/>
          </a:xfrm>
          <a:custGeom>
            <a:avLst/>
            <a:gdLst>
              <a:gd name="T0" fmla="*/ 0 w 320"/>
              <a:gd name="T1" fmla="*/ 1 h 384"/>
              <a:gd name="T2" fmla="*/ 0 w 320"/>
              <a:gd name="T3" fmla="*/ 1 h 384"/>
              <a:gd name="T4" fmla="*/ 0 w 320"/>
              <a:gd name="T5" fmla="*/ 0 h 384"/>
              <a:gd name="T6" fmla="*/ 0 w 320"/>
              <a:gd name="T7" fmla="*/ 1 h 384"/>
              <a:gd name="T8" fmla="*/ 0 w 320"/>
              <a:gd name="T9" fmla="*/ 1 h 3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0"/>
              <a:gd name="T16" fmla="*/ 0 h 384"/>
              <a:gd name="T17" fmla="*/ 320 w 320"/>
              <a:gd name="T18" fmla="*/ 384 h 3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0" h="384">
                <a:moveTo>
                  <a:pt x="64" y="384"/>
                </a:moveTo>
                <a:cubicBezTo>
                  <a:pt x="32" y="272"/>
                  <a:pt x="0" y="160"/>
                  <a:pt x="16" y="96"/>
                </a:cubicBezTo>
                <a:cubicBezTo>
                  <a:pt x="32" y="32"/>
                  <a:pt x="112" y="0"/>
                  <a:pt x="160" y="0"/>
                </a:cubicBezTo>
                <a:cubicBezTo>
                  <a:pt x="208" y="0"/>
                  <a:pt x="288" y="32"/>
                  <a:pt x="304" y="96"/>
                </a:cubicBezTo>
                <a:cubicBezTo>
                  <a:pt x="320" y="160"/>
                  <a:pt x="288" y="272"/>
                  <a:pt x="256" y="384"/>
                </a:cubicBezTo>
              </a:path>
            </a:pathLst>
          </a:custGeom>
          <a:ln>
            <a:solidFill>
              <a:schemeClr val="tx1"/>
            </a:solidFill>
            <a:tailEnd type="triangle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4" name="Freeform 130"/>
          <p:cNvSpPr>
            <a:spLocks/>
          </p:cNvSpPr>
          <p:nvPr/>
        </p:nvSpPr>
        <p:spPr bwMode="auto">
          <a:xfrm>
            <a:off x="4111537" y="2539442"/>
            <a:ext cx="204787" cy="344488"/>
          </a:xfrm>
          <a:custGeom>
            <a:avLst/>
            <a:gdLst>
              <a:gd name="T0" fmla="*/ 0 w 320"/>
              <a:gd name="T1" fmla="*/ 1 h 384"/>
              <a:gd name="T2" fmla="*/ 0 w 320"/>
              <a:gd name="T3" fmla="*/ 1 h 384"/>
              <a:gd name="T4" fmla="*/ 0 w 320"/>
              <a:gd name="T5" fmla="*/ 0 h 384"/>
              <a:gd name="T6" fmla="*/ 0 w 320"/>
              <a:gd name="T7" fmla="*/ 1 h 384"/>
              <a:gd name="T8" fmla="*/ 0 w 320"/>
              <a:gd name="T9" fmla="*/ 1 h 3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0"/>
              <a:gd name="T16" fmla="*/ 0 h 384"/>
              <a:gd name="T17" fmla="*/ 320 w 320"/>
              <a:gd name="T18" fmla="*/ 384 h 3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0" h="384">
                <a:moveTo>
                  <a:pt x="64" y="384"/>
                </a:moveTo>
                <a:cubicBezTo>
                  <a:pt x="32" y="272"/>
                  <a:pt x="0" y="160"/>
                  <a:pt x="16" y="96"/>
                </a:cubicBezTo>
                <a:cubicBezTo>
                  <a:pt x="32" y="32"/>
                  <a:pt x="112" y="0"/>
                  <a:pt x="160" y="0"/>
                </a:cubicBezTo>
                <a:cubicBezTo>
                  <a:pt x="208" y="0"/>
                  <a:pt x="288" y="32"/>
                  <a:pt x="304" y="96"/>
                </a:cubicBezTo>
                <a:cubicBezTo>
                  <a:pt x="320" y="160"/>
                  <a:pt x="288" y="272"/>
                  <a:pt x="256" y="384"/>
                </a:cubicBezTo>
              </a:path>
            </a:pathLst>
          </a:custGeom>
          <a:ln>
            <a:solidFill>
              <a:schemeClr val="tx1"/>
            </a:solidFill>
            <a:tailEnd type="triangle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842872" y="2310313"/>
            <a:ext cx="340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</a:t>
            </a:r>
            <a:endParaRPr lang="en-US" i="1" dirty="0"/>
          </a:p>
        </p:txBody>
      </p:sp>
      <p:sp>
        <p:nvSpPr>
          <p:cNvPr id="26" name="TextBox 25"/>
          <p:cNvSpPr txBox="1"/>
          <p:nvPr/>
        </p:nvSpPr>
        <p:spPr>
          <a:xfrm>
            <a:off x="5852822" y="2355615"/>
            <a:ext cx="673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</a:t>
            </a:r>
            <a:r>
              <a:rPr lang="en-US" dirty="0" smtClean="0"/>
              <a:t>, </a:t>
            </a:r>
            <a:r>
              <a:rPr lang="en-US" i="1" dirty="0" smtClean="0"/>
              <a:t>b</a:t>
            </a:r>
            <a:endParaRPr lang="en-US" i="1" dirty="0"/>
          </a:p>
        </p:txBody>
      </p:sp>
      <p:sp>
        <p:nvSpPr>
          <p:cNvPr id="28" name="Oval 27"/>
          <p:cNvSpPr/>
          <p:nvPr/>
        </p:nvSpPr>
        <p:spPr>
          <a:xfrm>
            <a:off x="5539313" y="3670793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5509420" y="3640208"/>
            <a:ext cx="371204" cy="31041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021999" y="3696921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</a:t>
            </a:r>
            <a:endParaRPr lang="en-US" sz="2000" dirty="0"/>
          </a:p>
        </p:txBody>
      </p:sp>
      <p:cxnSp>
        <p:nvCxnSpPr>
          <p:cNvPr id="32" name="Straight Arrow Connector 31"/>
          <p:cNvCxnSpPr>
            <a:stCxn id="31" idx="0"/>
            <a:endCxn id="17" idx="4"/>
          </p:cNvCxnSpPr>
          <p:nvPr/>
        </p:nvCxnSpPr>
        <p:spPr>
          <a:xfrm flipV="1">
            <a:off x="4178754" y="3149189"/>
            <a:ext cx="0" cy="5477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9" idx="0"/>
          </p:cNvCxnSpPr>
          <p:nvPr/>
        </p:nvCxnSpPr>
        <p:spPr>
          <a:xfrm flipV="1">
            <a:off x="5695022" y="3150340"/>
            <a:ext cx="11480" cy="48986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111537" y="3248133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ε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746433" y="3243030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ε</a:t>
            </a:r>
          </a:p>
        </p:txBody>
      </p:sp>
      <p:sp>
        <p:nvSpPr>
          <p:cNvPr id="41" name="Oval 40"/>
          <p:cNvSpPr/>
          <p:nvPr/>
        </p:nvSpPr>
        <p:spPr>
          <a:xfrm>
            <a:off x="7842481" y="3562849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6473472" y="4672625"/>
            <a:ext cx="156" cy="1688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 130"/>
          <p:cNvSpPr>
            <a:spLocks/>
          </p:cNvSpPr>
          <p:nvPr/>
        </p:nvSpPr>
        <p:spPr bwMode="auto">
          <a:xfrm>
            <a:off x="7951203" y="3206490"/>
            <a:ext cx="204787" cy="344488"/>
          </a:xfrm>
          <a:custGeom>
            <a:avLst/>
            <a:gdLst>
              <a:gd name="T0" fmla="*/ 0 w 320"/>
              <a:gd name="T1" fmla="*/ 1 h 384"/>
              <a:gd name="T2" fmla="*/ 0 w 320"/>
              <a:gd name="T3" fmla="*/ 1 h 384"/>
              <a:gd name="T4" fmla="*/ 0 w 320"/>
              <a:gd name="T5" fmla="*/ 0 h 384"/>
              <a:gd name="T6" fmla="*/ 0 w 320"/>
              <a:gd name="T7" fmla="*/ 1 h 384"/>
              <a:gd name="T8" fmla="*/ 0 w 320"/>
              <a:gd name="T9" fmla="*/ 1 h 3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0"/>
              <a:gd name="T16" fmla="*/ 0 h 384"/>
              <a:gd name="T17" fmla="*/ 320 w 320"/>
              <a:gd name="T18" fmla="*/ 384 h 3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0" h="384">
                <a:moveTo>
                  <a:pt x="64" y="384"/>
                </a:moveTo>
                <a:cubicBezTo>
                  <a:pt x="32" y="272"/>
                  <a:pt x="0" y="160"/>
                  <a:pt x="16" y="96"/>
                </a:cubicBezTo>
                <a:cubicBezTo>
                  <a:pt x="32" y="32"/>
                  <a:pt x="112" y="0"/>
                  <a:pt x="160" y="0"/>
                </a:cubicBezTo>
                <a:cubicBezTo>
                  <a:pt x="208" y="0"/>
                  <a:pt x="288" y="32"/>
                  <a:pt x="304" y="96"/>
                </a:cubicBezTo>
                <a:cubicBezTo>
                  <a:pt x="320" y="160"/>
                  <a:pt x="288" y="272"/>
                  <a:pt x="256" y="384"/>
                </a:cubicBezTo>
              </a:path>
            </a:pathLst>
          </a:custGeom>
          <a:ln>
            <a:solidFill>
              <a:schemeClr val="tx1"/>
            </a:solidFill>
            <a:tailEnd type="triangle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6609534" y="3838755"/>
            <a:ext cx="696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</a:t>
            </a:r>
            <a:r>
              <a:rPr lang="en-US" dirty="0" smtClean="0"/>
              <a:t>*</a:t>
            </a:r>
            <a:r>
              <a:rPr lang="en-US" i="1" dirty="0" smtClean="0"/>
              <a:t>b</a:t>
            </a:r>
            <a:endParaRPr lang="en-US" i="1" dirty="0"/>
          </a:p>
        </p:txBody>
      </p:sp>
      <p:sp>
        <p:nvSpPr>
          <p:cNvPr id="48" name="TextBox 47"/>
          <p:cNvSpPr txBox="1"/>
          <p:nvPr/>
        </p:nvSpPr>
        <p:spPr>
          <a:xfrm>
            <a:off x="8147541" y="3021824"/>
            <a:ext cx="673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</a:t>
            </a:r>
            <a:r>
              <a:rPr lang="en-US" dirty="0" smtClean="0"/>
              <a:t>, </a:t>
            </a:r>
            <a:r>
              <a:rPr lang="en-US" i="1" dirty="0" smtClean="0"/>
              <a:t>b</a:t>
            </a:r>
            <a:endParaRPr lang="en-US" i="1" dirty="0"/>
          </a:p>
        </p:txBody>
      </p:sp>
      <p:sp>
        <p:nvSpPr>
          <p:cNvPr id="49" name="Oval 48"/>
          <p:cNvSpPr/>
          <p:nvPr/>
        </p:nvSpPr>
        <p:spPr>
          <a:xfrm>
            <a:off x="7834032" y="4337002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7804139" y="4306940"/>
            <a:ext cx="371204" cy="31041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316718" y="4363130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</a:t>
            </a:r>
            <a:endParaRPr lang="en-US" sz="2000" dirty="0"/>
          </a:p>
        </p:txBody>
      </p:sp>
      <p:cxnSp>
        <p:nvCxnSpPr>
          <p:cNvPr id="52" name="Straight Arrow Connector 51"/>
          <p:cNvCxnSpPr>
            <a:stCxn id="51" idx="0"/>
            <a:endCxn id="41" idx="3"/>
          </p:cNvCxnSpPr>
          <p:nvPr/>
        </p:nvCxnSpPr>
        <p:spPr>
          <a:xfrm flipV="1">
            <a:off x="6473473" y="3785846"/>
            <a:ext cx="1414920" cy="5772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50" idx="0"/>
          </p:cNvCxnSpPr>
          <p:nvPr/>
        </p:nvCxnSpPr>
        <p:spPr>
          <a:xfrm flipV="1">
            <a:off x="7989741" y="3817072"/>
            <a:ext cx="11480" cy="48986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8041152" y="3909239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ε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 flipV="1">
            <a:off x="9490994" y="5112414"/>
            <a:ext cx="156" cy="1688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486965" y="4394740"/>
            <a:ext cx="1771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</a:t>
            </a:r>
            <a:r>
              <a:rPr lang="en-US" dirty="0" smtClean="0"/>
              <a:t>*</a:t>
            </a:r>
            <a:r>
              <a:rPr lang="en-US" i="1" dirty="0" smtClean="0"/>
              <a:t>b</a:t>
            </a:r>
            <a:r>
              <a:rPr lang="en-US" dirty="0" smtClean="0"/>
              <a:t> (</a:t>
            </a:r>
            <a:r>
              <a:rPr lang="en-US" i="1" dirty="0" smtClean="0"/>
              <a:t>a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</a:t>
            </a:r>
            <a:r>
              <a:rPr lang="en-US" dirty="0" smtClean="0"/>
              <a:t> </a:t>
            </a:r>
            <a:r>
              <a:rPr lang="en-US" i="1" dirty="0" smtClean="0"/>
              <a:t>b</a:t>
            </a:r>
            <a:r>
              <a:rPr lang="en-US" dirty="0" smtClean="0"/>
              <a:t>)*</a:t>
            </a:r>
            <a:endParaRPr lang="en-US" dirty="0"/>
          </a:p>
        </p:txBody>
      </p:sp>
      <p:sp>
        <p:nvSpPr>
          <p:cNvPr id="62" name="Oval 61"/>
          <p:cNvSpPr/>
          <p:nvPr/>
        </p:nvSpPr>
        <p:spPr>
          <a:xfrm>
            <a:off x="10828131" y="4752609"/>
            <a:ext cx="370817" cy="26359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63" name="Oval 62"/>
          <p:cNvSpPr/>
          <p:nvPr/>
        </p:nvSpPr>
        <p:spPr>
          <a:xfrm flipV="1">
            <a:off x="10798466" y="4698053"/>
            <a:ext cx="430148" cy="37271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9334240" y="4785497"/>
            <a:ext cx="313509" cy="26125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</a:t>
            </a:r>
            <a:endParaRPr lang="en-US" sz="2000" dirty="0"/>
          </a:p>
        </p:txBody>
      </p:sp>
      <p:cxnSp>
        <p:nvCxnSpPr>
          <p:cNvPr id="65" name="Straight Arrow Connector 64"/>
          <p:cNvCxnSpPr>
            <a:stCxn id="64" idx="6"/>
          </p:cNvCxnSpPr>
          <p:nvPr/>
        </p:nvCxnSpPr>
        <p:spPr>
          <a:xfrm flipV="1">
            <a:off x="9647749" y="4894700"/>
            <a:ext cx="1168969" cy="2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85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1" grpId="0"/>
      <p:bldP spid="23" grpId="0" animBg="1"/>
      <p:bldP spid="24" grpId="0" animBg="1"/>
      <p:bldP spid="25" grpId="0"/>
      <p:bldP spid="26" grpId="0"/>
      <p:bldP spid="28" grpId="0" animBg="1"/>
      <p:bldP spid="29" grpId="0" animBg="1"/>
      <p:bldP spid="31" grpId="0" animBg="1"/>
      <p:bldP spid="38" grpId="0"/>
      <p:bldP spid="39" grpId="0"/>
      <p:bldP spid="41" grpId="0" animBg="1"/>
      <p:bldP spid="45" grpId="0" animBg="1"/>
      <p:bldP spid="47" grpId="0"/>
      <p:bldP spid="48" grpId="0"/>
      <p:bldP spid="49" grpId="0" animBg="1"/>
      <p:bldP spid="50" grpId="0" animBg="1"/>
      <p:bldP spid="51" grpId="0" animBg="1"/>
      <p:bldP spid="55" grpId="0"/>
      <p:bldP spid="60" grpId="0"/>
      <p:bldP spid="62" grpId="0" animBg="1"/>
      <p:bldP spid="63" grpId="0" animBg="1"/>
      <p:bldP spid="6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6282" y="164522"/>
            <a:ext cx="5132615" cy="855614"/>
          </a:xfrm>
        </p:spPr>
        <p:txBody>
          <a:bodyPr/>
          <a:lstStyle/>
          <a:p>
            <a:r>
              <a:rPr lang="en-US" dirty="0" smtClean="0"/>
              <a:t>GNFA – 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3980" y="614631"/>
            <a:ext cx="10366878" cy="3010358"/>
          </a:xfrm>
        </p:spPr>
        <p:txBody>
          <a:bodyPr/>
          <a:lstStyle/>
          <a:p>
            <a:r>
              <a:rPr lang="en-US" dirty="0" smtClean="0"/>
              <a:t>General Rule for State Elimination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Consider three states </a:t>
            </a:r>
            <a:r>
              <a:rPr lang="en-US" i="1" dirty="0"/>
              <a:t>q</a:t>
            </a:r>
            <a:r>
              <a:rPr lang="en-US" i="1" baseline="-25000" dirty="0"/>
              <a:t>i</a:t>
            </a:r>
            <a:r>
              <a:rPr lang="en-US" dirty="0"/>
              <a:t>, </a:t>
            </a:r>
            <a:r>
              <a:rPr lang="en-US" i="1" dirty="0" err="1" smtClean="0"/>
              <a:t>q</a:t>
            </a:r>
            <a:r>
              <a:rPr lang="en-US" i="1" baseline="-25000" dirty="0" err="1" smtClean="0"/>
              <a:t>j</a:t>
            </a:r>
            <a:r>
              <a:rPr lang="en-US" i="1" dirty="0" smtClean="0"/>
              <a:t>, </a:t>
            </a:r>
            <a:r>
              <a:rPr lang="en-US" dirty="0" smtClean="0"/>
              <a:t>and </a:t>
            </a:r>
            <a:r>
              <a:rPr lang="en-US" i="1" dirty="0" err="1"/>
              <a:t>q</a:t>
            </a:r>
            <a:r>
              <a:rPr lang="en-US" baseline="-25000" dirty="0" err="1"/>
              <a:t>del</a:t>
            </a:r>
            <a:r>
              <a:rPr lang="en-US" dirty="0"/>
              <a:t> where the latter is the state we want to </a:t>
            </a:r>
            <a:r>
              <a:rPr lang="en-US" dirty="0" smtClean="0"/>
              <a:t>eliminate &amp; let the transitions 	between </a:t>
            </a:r>
            <a:r>
              <a:rPr lang="en-US" dirty="0"/>
              <a:t>those three states be as </a:t>
            </a:r>
            <a:r>
              <a:rPr lang="en-US" dirty="0" smtClean="0"/>
              <a:t>follows</a:t>
            </a:r>
          </a:p>
          <a:p>
            <a:pPr lvl="2">
              <a:spcBef>
                <a:spcPts val="1000"/>
              </a:spcBef>
            </a:pPr>
            <a:r>
              <a:rPr lang="en-US" dirty="0" smtClean="0">
                <a:sym typeface="Symbol"/>
              </a:rPr>
              <a:t></a:t>
            </a:r>
            <a:r>
              <a:rPr lang="en-US" dirty="0" smtClean="0"/>
              <a:t>(</a:t>
            </a:r>
            <a:r>
              <a:rPr lang="en-US" i="1" dirty="0" smtClean="0"/>
              <a:t>q</a:t>
            </a:r>
            <a:r>
              <a:rPr lang="en-US" i="1" baseline="-25000" dirty="0" smtClean="0"/>
              <a:t>i</a:t>
            </a:r>
            <a:r>
              <a:rPr lang="en-US" baseline="-25000" dirty="0" smtClean="0"/>
              <a:t>,</a:t>
            </a:r>
            <a:r>
              <a:rPr lang="en-US" dirty="0" smtClean="0"/>
              <a:t>  </a:t>
            </a:r>
            <a:r>
              <a:rPr lang="en-US" i="1" dirty="0" smtClean="0"/>
              <a:t>R</a:t>
            </a:r>
            <a:r>
              <a:rPr lang="en-US" baseline="-25000" dirty="0" smtClean="0"/>
              <a:t>1</a:t>
            </a:r>
            <a:r>
              <a:rPr lang="en-US" dirty="0" smtClean="0"/>
              <a:t>) </a:t>
            </a:r>
            <a:r>
              <a:rPr lang="en-US" dirty="0"/>
              <a:t>= </a:t>
            </a:r>
            <a:r>
              <a:rPr lang="en-US" i="1" dirty="0" err="1"/>
              <a:t>q</a:t>
            </a:r>
            <a:r>
              <a:rPr lang="en-US" baseline="-25000" dirty="0" err="1"/>
              <a:t>del</a:t>
            </a:r>
            <a:endParaRPr lang="en-US" dirty="0" smtClean="0"/>
          </a:p>
          <a:p>
            <a:pPr lvl="2">
              <a:spcBef>
                <a:spcPts val="1000"/>
              </a:spcBef>
            </a:pPr>
            <a:r>
              <a:rPr lang="en-US" dirty="0" smtClean="0">
                <a:sym typeface="Symbol"/>
              </a:rPr>
              <a:t></a:t>
            </a:r>
            <a:r>
              <a:rPr lang="en-US" dirty="0" smtClean="0"/>
              <a:t>(</a:t>
            </a:r>
            <a:r>
              <a:rPr lang="en-US" i="1" dirty="0" err="1" smtClean="0"/>
              <a:t>q</a:t>
            </a:r>
            <a:r>
              <a:rPr lang="en-US" baseline="-25000" dirty="0" err="1" smtClean="0"/>
              <a:t>del</a:t>
            </a:r>
            <a:r>
              <a:rPr lang="en-US" baseline="-25000" dirty="0" smtClean="0"/>
              <a:t>,</a:t>
            </a:r>
            <a:r>
              <a:rPr lang="en-US" dirty="0" smtClean="0"/>
              <a:t> </a:t>
            </a:r>
            <a:r>
              <a:rPr lang="en-US" i="1" dirty="0" smtClean="0"/>
              <a:t>R</a:t>
            </a:r>
            <a:r>
              <a:rPr lang="en-US" baseline="-25000" dirty="0" smtClean="0"/>
              <a:t>2</a:t>
            </a:r>
            <a:r>
              <a:rPr lang="en-US" dirty="0" smtClean="0"/>
              <a:t>) </a:t>
            </a:r>
            <a:r>
              <a:rPr lang="en-US" dirty="0"/>
              <a:t>= </a:t>
            </a:r>
            <a:r>
              <a:rPr lang="en-US" i="1" dirty="0" err="1"/>
              <a:t>q</a:t>
            </a:r>
            <a:r>
              <a:rPr lang="en-US" baseline="-25000" dirty="0" err="1"/>
              <a:t>del</a:t>
            </a:r>
            <a:endParaRPr lang="en-US" dirty="0" smtClean="0"/>
          </a:p>
          <a:p>
            <a:pPr lvl="2">
              <a:spcBef>
                <a:spcPts val="1000"/>
              </a:spcBef>
            </a:pPr>
            <a:r>
              <a:rPr lang="en-US" dirty="0" smtClean="0">
                <a:sym typeface="Symbol"/>
              </a:rPr>
              <a:t></a:t>
            </a:r>
            <a:r>
              <a:rPr lang="en-US" dirty="0" smtClean="0"/>
              <a:t>(</a:t>
            </a:r>
            <a:r>
              <a:rPr lang="en-US" i="1" dirty="0" err="1" smtClean="0"/>
              <a:t>q</a:t>
            </a:r>
            <a:r>
              <a:rPr lang="en-US" baseline="-25000" dirty="0" err="1" smtClean="0"/>
              <a:t>del</a:t>
            </a:r>
            <a:r>
              <a:rPr lang="en-US" baseline="-25000" dirty="0" smtClean="0"/>
              <a:t>,</a:t>
            </a:r>
            <a:r>
              <a:rPr lang="en-US" dirty="0" smtClean="0"/>
              <a:t> </a:t>
            </a:r>
            <a:r>
              <a:rPr lang="en-US" i="1" dirty="0" smtClean="0"/>
              <a:t>R</a:t>
            </a:r>
            <a:r>
              <a:rPr lang="en-US" baseline="-25000" dirty="0" smtClean="0"/>
              <a:t>3</a:t>
            </a:r>
            <a:r>
              <a:rPr lang="en-US" dirty="0" smtClean="0"/>
              <a:t>) </a:t>
            </a:r>
            <a:r>
              <a:rPr lang="en-US" dirty="0"/>
              <a:t>= </a:t>
            </a:r>
            <a:r>
              <a:rPr lang="en-US" i="1" dirty="0" err="1"/>
              <a:t>q</a:t>
            </a:r>
            <a:r>
              <a:rPr lang="en-US" i="1" baseline="-25000" dirty="0" err="1"/>
              <a:t>j</a:t>
            </a:r>
            <a:endParaRPr lang="en-US" dirty="0" smtClean="0"/>
          </a:p>
          <a:p>
            <a:pPr lvl="2">
              <a:spcBef>
                <a:spcPts val="1000"/>
              </a:spcBef>
            </a:pPr>
            <a:r>
              <a:rPr lang="en-US" dirty="0" smtClean="0">
                <a:sym typeface="Symbol"/>
              </a:rPr>
              <a:t></a:t>
            </a:r>
            <a:r>
              <a:rPr lang="en-US" dirty="0" smtClean="0"/>
              <a:t>(</a:t>
            </a:r>
            <a:r>
              <a:rPr lang="en-US" i="1" dirty="0" smtClean="0"/>
              <a:t>q</a:t>
            </a:r>
            <a:r>
              <a:rPr lang="en-US" i="1" baseline="-25000" dirty="0" smtClean="0"/>
              <a:t>i</a:t>
            </a:r>
            <a:r>
              <a:rPr lang="en-US" baseline="-25000" dirty="0" smtClean="0"/>
              <a:t>,</a:t>
            </a:r>
            <a:r>
              <a:rPr lang="en-US" dirty="0" smtClean="0"/>
              <a:t> </a:t>
            </a:r>
            <a:r>
              <a:rPr lang="en-US" i="1" dirty="0" smtClean="0"/>
              <a:t>R</a:t>
            </a:r>
            <a:r>
              <a:rPr lang="en-US" baseline="-25000" dirty="0" smtClean="0"/>
              <a:t>4</a:t>
            </a:r>
            <a:r>
              <a:rPr lang="en-US" dirty="0" smtClean="0"/>
              <a:t>) </a:t>
            </a:r>
            <a:r>
              <a:rPr lang="en-US" dirty="0"/>
              <a:t>= </a:t>
            </a:r>
            <a:r>
              <a:rPr lang="en-US" i="1" dirty="0" err="1"/>
              <a:t>q</a:t>
            </a:r>
            <a:r>
              <a:rPr lang="en-US" i="1" baseline="-25000" dirty="0" err="1"/>
              <a:t>j</a:t>
            </a:r>
            <a:r>
              <a:rPr lang="en-US" dirty="0" smtClean="0"/>
              <a:t>, where </a:t>
            </a:r>
            <a:r>
              <a:rPr lang="en-US" i="1" dirty="0" err="1" smtClean="0"/>
              <a:t>R</a:t>
            </a:r>
            <a:r>
              <a:rPr lang="en-US" i="1" baseline="-25000" dirty="0" err="1"/>
              <a:t>i</a:t>
            </a:r>
            <a:r>
              <a:rPr lang="en-US" dirty="0" smtClean="0"/>
              <a:t> (1 </a:t>
            </a:r>
            <a:r>
              <a:rPr lang="en-US" dirty="0" smtClean="0">
                <a:sym typeface="Symbol"/>
              </a:rPr>
              <a:t></a:t>
            </a:r>
            <a:r>
              <a:rPr lang="en-US" dirty="0" smtClean="0"/>
              <a:t> </a:t>
            </a:r>
            <a:r>
              <a:rPr lang="en-US" i="1" dirty="0" err="1" smtClean="0"/>
              <a:t>i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 </a:t>
            </a:r>
            <a:r>
              <a:rPr lang="en-US" dirty="0" smtClean="0"/>
              <a:t>4) is </a:t>
            </a:r>
            <a:r>
              <a:rPr lang="en-US" dirty="0"/>
              <a:t>some regular </a:t>
            </a:r>
            <a:r>
              <a:rPr lang="en-US" dirty="0" smtClean="0"/>
              <a:t>expression/single alphabetical symbol </a:t>
            </a:r>
            <a:r>
              <a:rPr lang="en-US" dirty="0"/>
              <a:t>describing that </a:t>
            </a:r>
            <a:r>
              <a:rPr lang="en-US" dirty="0" smtClean="0"/>
              <a:t>transition</a:t>
            </a:r>
          </a:p>
        </p:txBody>
      </p:sp>
      <p:sp>
        <p:nvSpPr>
          <p:cNvPr id="9" name="Down Arrow 8"/>
          <p:cNvSpPr/>
          <p:nvPr/>
        </p:nvSpPr>
        <p:spPr>
          <a:xfrm>
            <a:off x="9404454" y="4433368"/>
            <a:ext cx="357051" cy="4543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9110" y="3469471"/>
            <a:ext cx="3207740" cy="9446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325" y="4907011"/>
            <a:ext cx="3168525" cy="93426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934789" y="3613121"/>
            <a:ext cx="4480340" cy="1975666"/>
            <a:chOff x="2934789" y="4376378"/>
            <a:chExt cx="4480340" cy="1975666"/>
          </a:xfrm>
        </p:grpSpPr>
        <p:sp>
          <p:nvSpPr>
            <p:cNvPr id="8" name="Right Arrow 7"/>
            <p:cNvSpPr/>
            <p:nvPr/>
          </p:nvSpPr>
          <p:spPr>
            <a:xfrm>
              <a:off x="2934789" y="5301849"/>
              <a:ext cx="470262" cy="35705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73979" y="4996638"/>
              <a:ext cx="3741150" cy="915200"/>
            </a:xfrm>
            <a:prstGeom prst="rect">
              <a:avLst/>
            </a:prstGeom>
          </p:spPr>
        </p:pic>
        <p:sp>
          <p:nvSpPr>
            <p:cNvPr id="6" name="Right Brace 5"/>
            <p:cNvSpPr/>
            <p:nvPr/>
          </p:nvSpPr>
          <p:spPr>
            <a:xfrm rot="16200000">
              <a:off x="6085116" y="4769678"/>
              <a:ext cx="228599" cy="504667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ight Brace 13"/>
            <p:cNvSpPr/>
            <p:nvPr/>
          </p:nvSpPr>
          <p:spPr>
            <a:xfrm rot="5400000">
              <a:off x="5039542" y="5162670"/>
              <a:ext cx="228598" cy="1144633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77664" y="4376378"/>
              <a:ext cx="1402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Original RE from </a:t>
              </a:r>
              <a:r>
                <a:rPr lang="en-US" sz="1400" i="1" dirty="0" smtClean="0"/>
                <a:t>q</a:t>
              </a:r>
              <a:r>
                <a:rPr lang="en-US" sz="1400" i="1" baseline="-25000" dirty="0" smtClean="0"/>
                <a:t>i</a:t>
              </a:r>
              <a:r>
                <a:rPr lang="en-US" sz="1400" dirty="0" smtClean="0"/>
                <a:t> to </a:t>
              </a:r>
              <a:r>
                <a:rPr lang="en-US" sz="1400" i="1" dirty="0" err="1" smtClean="0"/>
                <a:t>q</a:t>
              </a:r>
              <a:r>
                <a:rPr lang="en-US" sz="1400" i="1" baseline="-25000" dirty="0" err="1" smtClean="0"/>
                <a:t>j</a:t>
              </a:r>
              <a:endParaRPr lang="en-US" sz="1400" i="1" baseline="-25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360868" y="5828824"/>
              <a:ext cx="16528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RE resulting from removing </a:t>
              </a:r>
              <a:r>
                <a:rPr lang="en-US" sz="1400" i="1" dirty="0" err="1" smtClean="0"/>
                <a:t>q</a:t>
              </a:r>
              <a:r>
                <a:rPr lang="en-US" sz="1400" baseline="-25000" dirty="0" err="1" smtClean="0"/>
                <a:t>del</a:t>
              </a:r>
              <a:endParaRPr lang="en-US" sz="1400" baseline="-25000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71</a:t>
            </a:fld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87012" y="3181838"/>
            <a:ext cx="2178849" cy="2533652"/>
            <a:chOff x="487012" y="3945095"/>
            <a:chExt cx="2178849" cy="253365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1013" y="4368895"/>
              <a:ext cx="2104848" cy="2109852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487012" y="3945095"/>
              <a:ext cx="13324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Example (a)</a:t>
              </a:r>
              <a:endParaRPr lang="en-US" sz="16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979110" y="3012561"/>
            <a:ext cx="1356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Example (b)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2027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9049" y="452678"/>
            <a:ext cx="5186289" cy="925954"/>
          </a:xfrm>
        </p:spPr>
        <p:txBody>
          <a:bodyPr/>
          <a:lstStyle/>
          <a:p>
            <a:r>
              <a:rPr lang="en-US" dirty="0" smtClean="0"/>
              <a:t>GNFA – Example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4935" y="1477108"/>
            <a:ext cx="10058400" cy="3931920"/>
          </a:xfrm>
        </p:spPr>
        <p:txBody>
          <a:bodyPr/>
          <a:lstStyle/>
          <a:p>
            <a:r>
              <a:rPr lang="en-US" dirty="0" smtClean="0"/>
              <a:t>What is the </a:t>
            </a:r>
            <a:r>
              <a:rPr lang="en-US" dirty="0" smtClean="0">
                <a:solidFill>
                  <a:schemeClr val="accent2"/>
                </a:solidFill>
              </a:rPr>
              <a:t>regular expressions </a:t>
            </a:r>
            <a:r>
              <a:rPr lang="en-US" dirty="0" smtClean="0"/>
              <a:t>of the language recognized by the following FA?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184" y="2659980"/>
            <a:ext cx="3063437" cy="255007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422817" y="2463127"/>
            <a:ext cx="6966942" cy="3361941"/>
            <a:chOff x="4422817" y="2463127"/>
            <a:chExt cx="6966942" cy="336194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7201" y="2463127"/>
              <a:ext cx="5081615" cy="2903683"/>
            </a:xfrm>
            <a:prstGeom prst="rect">
              <a:avLst/>
            </a:prstGeom>
          </p:spPr>
        </p:pic>
        <p:sp>
          <p:nvSpPr>
            <p:cNvPr id="6" name="Right Arrow 5"/>
            <p:cNvSpPr/>
            <p:nvPr/>
          </p:nvSpPr>
          <p:spPr>
            <a:xfrm>
              <a:off x="4562830" y="3728476"/>
              <a:ext cx="905692" cy="5417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039394" y="5455736"/>
              <a:ext cx="5350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GNFA (with a single start and single final state)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422817" y="2953276"/>
              <a:ext cx="118571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Add a new start/final state</a:t>
              </a:r>
              <a:endParaRPr lang="en-US" sz="1600" dirty="0"/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32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6676" y="86858"/>
            <a:ext cx="7957626" cy="841550"/>
          </a:xfrm>
        </p:spPr>
        <p:txBody>
          <a:bodyPr/>
          <a:lstStyle/>
          <a:p>
            <a:r>
              <a:rPr lang="en-US" dirty="0" smtClean="0"/>
              <a:t>GNFA – Example 3 (Continued)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56" y="1022351"/>
            <a:ext cx="4060500" cy="2320208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5581737" y="968925"/>
            <a:ext cx="5974196" cy="2427060"/>
            <a:chOff x="5581737" y="1233420"/>
            <a:chExt cx="5974196" cy="2427060"/>
          </a:xfrm>
        </p:grpSpPr>
        <p:sp>
          <p:nvSpPr>
            <p:cNvPr id="6" name="Right Arrow 5"/>
            <p:cNvSpPr/>
            <p:nvPr/>
          </p:nvSpPr>
          <p:spPr>
            <a:xfrm>
              <a:off x="5581737" y="2011520"/>
              <a:ext cx="905692" cy="5417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2710" y="1233420"/>
              <a:ext cx="4173223" cy="242706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60177" y="3425336"/>
                <a:ext cx="11165246" cy="2523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For removing state 1 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dirty="0" smtClean="0"/>
                  <a:t>(2 incoming arrows, 2 outgoing arrows, excluding any transition to itself =&gt; 2 </a:t>
                </a:r>
                <a:r>
                  <a:rPr lang="en-US" dirty="0" smtClean="0">
                    <a:sym typeface="Symbol"/>
                  </a:rPr>
                  <a:t> </a:t>
                </a:r>
                <a:r>
                  <a:rPr lang="en-US" dirty="0" smtClean="0"/>
                  <a:t>2 = 4 possible paths)</a:t>
                </a: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path </a:t>
                </a:r>
                <a:r>
                  <a:rPr lang="en-US" dirty="0" smtClean="0"/>
                  <a:t>1: start→1→2 	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	(new transition from start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2)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path 2: start→1→3	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	(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new </a:t>
                </a:r>
                <a:r>
                  <a:rPr lang="en-US" dirty="0">
                    <a:solidFill>
                      <a:srgbClr val="0070C0"/>
                    </a:solidFill>
                  </a:rPr>
                  <a:t>transition from start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3</a:t>
                </a:r>
                <a:r>
                  <a:rPr lang="en-US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path 3: 3</a:t>
                </a:r>
                <a:r>
                  <a:rPr lang="en-US" dirty="0"/>
                  <a:t> </a:t>
                </a:r>
                <a:r>
                  <a:rPr lang="en-US" dirty="0" smtClean="0"/>
                  <a:t>→1→2		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		(added using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 operator on the existing transition from 3-&gt;2)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path 4: </a:t>
                </a:r>
                <a:r>
                  <a:rPr lang="en-US" dirty="0"/>
                  <a:t>3 </a:t>
                </a:r>
                <a:r>
                  <a:rPr lang="en-US" dirty="0" smtClean="0"/>
                  <a:t>→1→3		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		(</a:t>
                </a:r>
                <a:r>
                  <a:rPr lang="en-US" dirty="0">
                    <a:solidFill>
                      <a:srgbClr val="0070C0"/>
                    </a:solidFill>
                  </a:rPr>
                  <a:t>added using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operator on the existing transition from 3-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&gt;3)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77" y="3425336"/>
                <a:ext cx="11165246" cy="2523768"/>
              </a:xfrm>
              <a:prstGeom prst="rect">
                <a:avLst/>
              </a:prstGeom>
              <a:blipFill rotWithShape="1">
                <a:blip r:embed="rId4"/>
                <a:stretch>
                  <a:fillRect l="-492" t="-1208" b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54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7832" y="71741"/>
            <a:ext cx="7936523" cy="904852"/>
          </a:xfrm>
        </p:spPr>
        <p:txBody>
          <a:bodyPr/>
          <a:lstStyle/>
          <a:p>
            <a:r>
              <a:rPr lang="en-US" dirty="0" smtClean="0"/>
              <a:t>GNFA – Example 3 (Continued)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85" y="821804"/>
            <a:ext cx="3671181" cy="213508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689378" y="1012087"/>
            <a:ext cx="6962873" cy="1944800"/>
            <a:chOff x="4689378" y="1344595"/>
            <a:chExt cx="6962873" cy="1944800"/>
          </a:xfrm>
        </p:grpSpPr>
        <p:sp>
          <p:nvSpPr>
            <p:cNvPr id="6" name="Right Arrow 5"/>
            <p:cNvSpPr/>
            <p:nvPr/>
          </p:nvSpPr>
          <p:spPr>
            <a:xfrm>
              <a:off x="4689378" y="2018017"/>
              <a:ext cx="905692" cy="5417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6000" y="1344595"/>
              <a:ext cx="5726251" cy="19448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84870" y="3182553"/>
                <a:ext cx="11659690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For removing state 2 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dirty="0" smtClean="0"/>
                  <a:t>(2 incoming arrows, 2 outgoing arrows, excluding any transition to itself =&gt; 2 </a:t>
                </a:r>
                <a:r>
                  <a:rPr lang="en-US" dirty="0" smtClean="0">
                    <a:sym typeface="Symbol"/>
                  </a:rPr>
                  <a:t></a:t>
                </a:r>
                <a:r>
                  <a:rPr lang="en-US" dirty="0" smtClean="0"/>
                  <a:t> 2 = 4 possible paths)</a:t>
                </a: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path </a:t>
                </a:r>
                <a:r>
                  <a:rPr lang="en-US" dirty="0" smtClean="0"/>
                  <a:t>1: start→2→3 	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	(added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to existing </a:t>
                </a:r>
                <a:r>
                  <a:rPr lang="en-US" dirty="0">
                    <a:solidFill>
                      <a:srgbClr val="0070C0"/>
                    </a:solidFill>
                  </a:rPr>
                  <a:t>transition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start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3)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path 2: start→2→final	: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	(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new </a:t>
                </a:r>
                <a:r>
                  <a:rPr lang="en-US" dirty="0">
                    <a:solidFill>
                      <a:srgbClr val="0070C0"/>
                    </a:solidFill>
                  </a:rPr>
                  <a:t>transition from start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final)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path 3: 3</a:t>
                </a:r>
                <a:r>
                  <a:rPr lang="en-US" dirty="0"/>
                  <a:t> </a:t>
                </a:r>
                <a:r>
                  <a:rPr lang="en-US" dirty="0" smtClean="0"/>
                  <a:t>→2→3		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	(added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to existing </a:t>
                </a:r>
                <a:r>
                  <a:rPr lang="en-US" dirty="0">
                    <a:solidFill>
                      <a:srgbClr val="0070C0"/>
                    </a:solidFill>
                  </a:rPr>
                  <a:t>transition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3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3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)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path 4: </a:t>
                </a:r>
                <a:r>
                  <a:rPr lang="en-US" dirty="0"/>
                  <a:t>3 </a:t>
                </a:r>
                <a:r>
                  <a:rPr lang="en-US" dirty="0" smtClean="0"/>
                  <a:t>→2→final	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	(added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to existing </a:t>
                </a:r>
                <a:r>
                  <a:rPr lang="en-US" dirty="0">
                    <a:solidFill>
                      <a:srgbClr val="0070C0"/>
                    </a:solidFill>
                  </a:rPr>
                  <a:t>transition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3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final;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the original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that is 	    already on the 3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final </a:t>
                </a:r>
                <a:r>
                  <a:rPr lang="en-US" dirty="0">
                    <a:solidFill>
                      <a:srgbClr val="FF0000"/>
                    </a:solidFill>
                  </a:rPr>
                  <a:t>transition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will be kept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)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70" y="3182553"/>
                <a:ext cx="11659690" cy="2800767"/>
              </a:xfrm>
              <a:prstGeom prst="rect">
                <a:avLst/>
              </a:prstGeom>
              <a:blipFill rotWithShape="1">
                <a:blip r:embed="rId4"/>
                <a:stretch>
                  <a:fillRect l="-418" t="-1087" r="-627" b="-2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2962354" y="1956407"/>
            <a:ext cx="8199372" cy="3492208"/>
            <a:chOff x="2962354" y="2288915"/>
            <a:chExt cx="8291801" cy="3591380"/>
          </a:xfrm>
        </p:grpSpPr>
        <p:cxnSp>
          <p:nvCxnSpPr>
            <p:cNvPr id="10" name="Straight Arrow Connector 9"/>
            <p:cNvCxnSpPr/>
            <p:nvPr/>
          </p:nvCxnSpPr>
          <p:spPr>
            <a:xfrm flipH="1" flipV="1">
              <a:off x="9281394" y="2288915"/>
              <a:ext cx="1972760" cy="35913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 flipV="1">
              <a:off x="2962354" y="2788542"/>
              <a:ext cx="8291801" cy="309175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208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1463" y="131157"/>
            <a:ext cx="8056098" cy="904156"/>
          </a:xfrm>
        </p:spPr>
        <p:txBody>
          <a:bodyPr>
            <a:normAutofit/>
          </a:bodyPr>
          <a:lstStyle/>
          <a:p>
            <a:r>
              <a:rPr lang="en-US" dirty="0" smtClean="0"/>
              <a:t>GNFA – Example 3 (Continued)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781421" y="2354113"/>
            <a:ext cx="439541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removing 3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path 2: </a:t>
            </a:r>
            <a:r>
              <a:rPr lang="en-US" dirty="0"/>
              <a:t>start →</a:t>
            </a:r>
            <a:r>
              <a:rPr lang="en-US" dirty="0" smtClean="0"/>
              <a:t> 3 </a:t>
            </a:r>
            <a:r>
              <a:rPr lang="en-US" dirty="0"/>
              <a:t>→</a:t>
            </a:r>
            <a:r>
              <a:rPr lang="en-US" dirty="0" smtClean="0"/>
              <a:t> final, and adding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path 1: start → </a:t>
            </a:r>
            <a:r>
              <a:rPr lang="en-US" dirty="0" smtClean="0"/>
              <a:t>final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61" y="1036496"/>
            <a:ext cx="5071474" cy="172241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782455" y="3172803"/>
            <a:ext cx="8093101" cy="2344816"/>
            <a:chOff x="3782455" y="3543096"/>
            <a:chExt cx="8093101" cy="2344816"/>
          </a:xfrm>
        </p:grpSpPr>
        <p:sp>
          <p:nvSpPr>
            <p:cNvPr id="6" name="Right Arrow 5"/>
            <p:cNvSpPr/>
            <p:nvPr/>
          </p:nvSpPr>
          <p:spPr>
            <a:xfrm rot="2616627">
              <a:off x="4961559" y="3543096"/>
              <a:ext cx="985656" cy="5417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82455" y="4734379"/>
              <a:ext cx="8093101" cy="1153533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60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608" y="823768"/>
            <a:ext cx="6986787" cy="24615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2760" y="-30228"/>
            <a:ext cx="8128509" cy="952185"/>
          </a:xfrm>
        </p:spPr>
        <p:txBody>
          <a:bodyPr/>
          <a:lstStyle/>
          <a:p>
            <a:pPr algn="ctr"/>
            <a:r>
              <a:rPr lang="en-US" dirty="0" smtClean="0"/>
              <a:t>GNFA – Example 3 (Continued)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5400000">
            <a:off x="5909491" y="3381989"/>
            <a:ext cx="510352" cy="3193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33966" y="5006412"/>
                <a:ext cx="11812302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For removing state 3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dirty="0" smtClean="0"/>
                  <a:t>(1 incoming arrow, </a:t>
                </a:r>
                <a:r>
                  <a:rPr lang="en-US" dirty="0"/>
                  <a:t>1</a:t>
                </a:r>
                <a:r>
                  <a:rPr lang="en-US" dirty="0" smtClean="0"/>
                  <a:t> outgoing arrow, excluding any transition to itself =&gt; 1 </a:t>
                </a:r>
                <a:r>
                  <a:rPr lang="en-US" dirty="0" smtClean="0">
                    <a:sym typeface="Symbol"/>
                  </a:rPr>
                  <a:t> </a:t>
                </a:r>
                <a:r>
                  <a:rPr lang="en-US" dirty="0" smtClean="0"/>
                  <a:t>1 = 1 possible path)</a:t>
                </a: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path </a:t>
                </a:r>
                <a:r>
                  <a:rPr lang="en-US" dirty="0" smtClean="0"/>
                  <a:t>1: start→3→final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(added using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operator on the existing transition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start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final, which 	   	   	    already contains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66" y="5006412"/>
                <a:ext cx="11812302" cy="1508105"/>
              </a:xfrm>
              <a:prstGeom prst="rect">
                <a:avLst/>
              </a:prstGeom>
              <a:blipFill rotWithShape="1">
                <a:blip r:embed="rId3"/>
                <a:stretch>
                  <a:fillRect l="-413" t="-2016" b="-5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4686543" y="3383203"/>
            <a:ext cx="1185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Remove 3</a:t>
            </a:r>
            <a:endParaRPr lang="en-US" sz="1600" dirty="0"/>
          </a:p>
        </p:txBody>
      </p:sp>
      <p:sp>
        <p:nvSpPr>
          <p:cNvPr id="15" name="Rounded Rectangle 14"/>
          <p:cNvSpPr/>
          <p:nvPr/>
        </p:nvSpPr>
        <p:spPr>
          <a:xfrm>
            <a:off x="4097425" y="1801411"/>
            <a:ext cx="1317698" cy="316831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5817941" y="849962"/>
            <a:ext cx="643929" cy="316831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642345" y="1747600"/>
            <a:ext cx="1720516" cy="316831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4921829" y="2968473"/>
            <a:ext cx="2458452" cy="25999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08449" y="2088064"/>
            <a:ext cx="356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240996" y="2623978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B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303785" y="2127442"/>
            <a:ext cx="36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977770" y="1141956"/>
            <a:ext cx="346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D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50" y="3796839"/>
            <a:ext cx="10381755" cy="1114272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3111097" y="3992395"/>
            <a:ext cx="643929" cy="316831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259319" y="4330895"/>
            <a:ext cx="346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D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3954379" y="4520299"/>
            <a:ext cx="2069432" cy="15022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4048180" y="3986046"/>
            <a:ext cx="1562546" cy="316831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651359" y="4331304"/>
            <a:ext cx="356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642810" y="3983809"/>
            <a:ext cx="2789829" cy="319068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849684" y="4330895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B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8646695" y="3986046"/>
            <a:ext cx="2054729" cy="319068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9520694" y="4330895"/>
            <a:ext cx="36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3557337" y="4325708"/>
            <a:ext cx="4977063" cy="16968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469880" y="6335808"/>
            <a:ext cx="1463040" cy="274320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93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894" y="113355"/>
            <a:ext cx="10058400" cy="1038923"/>
          </a:xfrm>
        </p:spPr>
        <p:txBody>
          <a:bodyPr/>
          <a:lstStyle/>
          <a:p>
            <a:r>
              <a:rPr lang="en-US" dirty="0" smtClean="0"/>
              <a:t>So Far…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672046" y="1358147"/>
            <a:ext cx="2272937" cy="7532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Deterministic FA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672134" y="3033629"/>
            <a:ext cx="2272937" cy="7532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Nondeterministic FA</a:t>
            </a:r>
            <a:endParaRPr lang="en-US" dirty="0"/>
          </a:p>
        </p:txBody>
      </p:sp>
      <p:sp>
        <p:nvSpPr>
          <p:cNvPr id="6" name="Right Brace 5"/>
          <p:cNvSpPr/>
          <p:nvPr/>
        </p:nvSpPr>
        <p:spPr>
          <a:xfrm>
            <a:off x="4282935" y="1456623"/>
            <a:ext cx="174171" cy="240356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286206" y="1734793"/>
            <a:ext cx="2272937" cy="75329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Regular Languages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680754" y="4632572"/>
            <a:ext cx="2272937" cy="75329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9" name="Right Brace 8"/>
          <p:cNvSpPr/>
          <p:nvPr/>
        </p:nvSpPr>
        <p:spPr>
          <a:xfrm rot="5400000">
            <a:off x="2722285" y="2690498"/>
            <a:ext cx="207289" cy="2569031"/>
          </a:xfrm>
          <a:prstGeom prst="rightBrac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6" idx="1"/>
            <a:endCxn id="7" idx="1"/>
          </p:cNvCxnSpPr>
          <p:nvPr/>
        </p:nvCxnSpPr>
        <p:spPr>
          <a:xfrm flipV="1">
            <a:off x="4457106" y="2111439"/>
            <a:ext cx="3829100" cy="5469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21086468">
            <a:off x="5648227" y="1668707"/>
            <a:ext cx="17286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Accepts/ Recognizes</a:t>
            </a:r>
            <a:endParaRPr lang="en-US" sz="1600" dirty="0"/>
          </a:p>
        </p:txBody>
      </p:sp>
      <p:cxnSp>
        <p:nvCxnSpPr>
          <p:cNvPr id="13" name="Straight Arrow Connector 12"/>
          <p:cNvCxnSpPr>
            <a:stCxn id="8" idx="3"/>
            <a:endCxn id="7" idx="1"/>
          </p:cNvCxnSpPr>
          <p:nvPr/>
        </p:nvCxnSpPr>
        <p:spPr>
          <a:xfrm flipV="1">
            <a:off x="3953691" y="2111439"/>
            <a:ext cx="4332515" cy="28977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9373240">
            <a:off x="5636575" y="3690870"/>
            <a:ext cx="1216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Describes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5" idx="0"/>
            <a:endCxn id="4" idx="2"/>
          </p:cNvCxnSpPr>
          <p:nvPr/>
        </p:nvCxnSpPr>
        <p:spPr>
          <a:xfrm flipH="1" flipV="1">
            <a:off x="2808515" y="2111439"/>
            <a:ext cx="88" cy="9221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815134" y="2302848"/>
            <a:ext cx="17286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Conversion algorithm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stCxn id="9" idx="1"/>
            <a:endCxn id="8" idx="0"/>
          </p:cNvCxnSpPr>
          <p:nvPr/>
        </p:nvCxnSpPr>
        <p:spPr>
          <a:xfrm flipH="1">
            <a:off x="2817223" y="4078658"/>
            <a:ext cx="8706" cy="5539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63983" y="3987096"/>
            <a:ext cx="20422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Conversion algorithm from GNFA</a:t>
            </a:r>
            <a:endParaRPr lang="en-US" sz="1600" dirty="0"/>
          </a:p>
        </p:txBody>
      </p:sp>
      <p:cxnSp>
        <p:nvCxnSpPr>
          <p:cNvPr id="28" name="Straight Arrow Connector 27"/>
          <p:cNvCxnSpPr>
            <a:stCxn id="7" idx="2"/>
            <a:endCxn id="32" idx="0"/>
          </p:cNvCxnSpPr>
          <p:nvPr/>
        </p:nvCxnSpPr>
        <p:spPr>
          <a:xfrm flipH="1">
            <a:off x="9417586" y="2488085"/>
            <a:ext cx="5089" cy="18332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9533661" y="3042487"/>
            <a:ext cx="2005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How do we verify a language is not regular?</a:t>
            </a:r>
            <a:endParaRPr lang="en-US" sz="1600" dirty="0"/>
          </a:p>
        </p:txBody>
      </p:sp>
      <p:sp>
        <p:nvSpPr>
          <p:cNvPr id="32" name="Explosion 1 31"/>
          <p:cNvSpPr/>
          <p:nvPr/>
        </p:nvSpPr>
        <p:spPr>
          <a:xfrm>
            <a:off x="7571258" y="4321289"/>
            <a:ext cx="2746225" cy="1419497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PUMPING LEMMA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306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2" grpId="0"/>
      <p:bldP spid="16" grpId="0"/>
      <p:bldP spid="21" grpId="0"/>
      <p:bldP spid="27" grpId="0"/>
      <p:bldP spid="31" grpId="0"/>
      <p:bldP spid="3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5218" y="438608"/>
            <a:ext cx="6114641" cy="862649"/>
          </a:xfrm>
        </p:spPr>
        <p:txBody>
          <a:bodyPr/>
          <a:lstStyle/>
          <a:p>
            <a:r>
              <a:rPr lang="en-US" dirty="0" smtClean="0"/>
              <a:t>Non-Regular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5441" y="1341120"/>
            <a:ext cx="10058400" cy="2555631"/>
          </a:xfrm>
        </p:spPr>
        <p:txBody>
          <a:bodyPr/>
          <a:lstStyle/>
          <a:p>
            <a:r>
              <a:rPr lang="en-US" dirty="0" smtClean="0"/>
              <a:t>Limitation for FA:</a:t>
            </a:r>
          </a:p>
          <a:p>
            <a:pPr lvl="1">
              <a:spcBef>
                <a:spcPts val="1800"/>
              </a:spcBef>
            </a:pPr>
            <a:r>
              <a:rPr lang="en-US" dirty="0" smtClean="0"/>
              <a:t>Can’t deal with languages that require “remembering” an infinite number of “matchings”, on a finite 	number of states</a:t>
            </a:r>
          </a:p>
          <a:p>
            <a:pPr lvl="1">
              <a:spcBef>
                <a:spcPts val="1800"/>
              </a:spcBef>
            </a:pPr>
            <a:r>
              <a:rPr lang="en-US" dirty="0" smtClean="0"/>
              <a:t>Example</a:t>
            </a:r>
          </a:p>
          <a:p>
            <a:pPr lvl="2">
              <a:spcBef>
                <a:spcPts val="1800"/>
              </a:spcBef>
            </a:pPr>
            <a:r>
              <a:rPr lang="en-US" altLang="en-US" dirty="0"/>
              <a:t>The language </a:t>
            </a:r>
            <a:r>
              <a:rPr lang="en-US" altLang="en-US" dirty="0" smtClean="0">
                <a:solidFill>
                  <a:schemeClr val="accent2"/>
                </a:solidFill>
              </a:rPr>
              <a:t>{</a:t>
            </a:r>
            <a:r>
              <a:rPr lang="en-US" altLang="en-US" i="1" dirty="0" err="1" smtClean="0">
                <a:solidFill>
                  <a:schemeClr val="accent2"/>
                </a:solidFill>
              </a:rPr>
              <a:t>a</a:t>
            </a:r>
            <a:r>
              <a:rPr lang="en-US" altLang="en-US" i="1" baseline="30000" dirty="0" err="1" smtClean="0">
                <a:solidFill>
                  <a:schemeClr val="accent2"/>
                </a:solidFill>
              </a:rPr>
              <a:t>i</a:t>
            </a:r>
            <a:r>
              <a:rPr lang="en-US" altLang="en-US" i="1" dirty="0" err="1" smtClean="0">
                <a:solidFill>
                  <a:schemeClr val="accent2"/>
                </a:solidFill>
              </a:rPr>
              <a:t>b</a:t>
            </a:r>
            <a:r>
              <a:rPr lang="en-US" altLang="en-US" i="1" baseline="30000" dirty="0" err="1" smtClean="0">
                <a:solidFill>
                  <a:schemeClr val="accent2"/>
                </a:solidFill>
              </a:rPr>
              <a:t>i</a:t>
            </a:r>
            <a:r>
              <a:rPr lang="en-US" altLang="en-US" dirty="0" smtClean="0">
                <a:solidFill>
                  <a:schemeClr val="accent2"/>
                </a:solidFill>
              </a:rPr>
              <a:t> </a:t>
            </a:r>
            <a:r>
              <a:rPr lang="en-US" altLang="en-US" dirty="0">
                <a:solidFill>
                  <a:schemeClr val="accent2"/>
                </a:solidFill>
              </a:rPr>
              <a:t>| 0</a:t>
            </a:r>
            <a:r>
              <a:rPr lang="en-US" altLang="en-US" dirty="0">
                <a:solidFill>
                  <a:schemeClr val="accent2"/>
                </a:solidFill>
                <a:sym typeface="Symbol" panose="05050102010706020507" pitchFamily="18" charset="2"/>
              </a:rPr>
              <a:t> </a:t>
            </a:r>
            <a:r>
              <a:rPr lang="en-US" altLang="en-US" dirty="0">
                <a:solidFill>
                  <a:schemeClr val="accent2"/>
                </a:solidFill>
              </a:rPr>
              <a:t> </a:t>
            </a:r>
            <a:r>
              <a:rPr lang="en-US" altLang="en-US" i="1" dirty="0" err="1">
                <a:solidFill>
                  <a:schemeClr val="accent2"/>
                </a:solidFill>
              </a:rPr>
              <a:t>i</a:t>
            </a:r>
            <a:r>
              <a:rPr lang="en-US" altLang="en-US" dirty="0">
                <a:solidFill>
                  <a:schemeClr val="accent2"/>
                </a:solidFill>
              </a:rPr>
              <a:t> </a:t>
            </a:r>
            <a:r>
              <a:rPr lang="en-US" altLang="en-US" dirty="0">
                <a:solidFill>
                  <a:schemeClr val="accent2"/>
                </a:solidFill>
                <a:sym typeface="Symbol" panose="05050102010706020507" pitchFamily="18" charset="2"/>
              </a:rPr>
              <a:t></a:t>
            </a:r>
            <a:r>
              <a:rPr lang="en-US" altLang="en-US" dirty="0">
                <a:solidFill>
                  <a:schemeClr val="accent2"/>
                </a:solidFill>
                <a:sym typeface="WP MathA" pitchFamily="2" charset="2"/>
              </a:rPr>
              <a:t> </a:t>
            </a:r>
            <a:r>
              <a:rPr lang="en-US" altLang="en-US" i="1" dirty="0" smtClean="0">
                <a:solidFill>
                  <a:schemeClr val="accent2"/>
                </a:solidFill>
              </a:rPr>
              <a:t>n</a:t>
            </a:r>
            <a:r>
              <a:rPr lang="en-US" altLang="en-US" dirty="0" smtClean="0">
                <a:solidFill>
                  <a:schemeClr val="accent2"/>
                </a:solidFill>
              </a:rPr>
              <a:t>}</a:t>
            </a:r>
            <a:r>
              <a:rPr lang="en-US" altLang="en-US" dirty="0" smtClean="0"/>
              <a:t> </a:t>
            </a:r>
            <a:r>
              <a:rPr lang="en-US" altLang="en-US" dirty="0"/>
              <a:t>is </a:t>
            </a:r>
            <a:r>
              <a:rPr lang="en-US" altLang="en-US" dirty="0">
                <a:solidFill>
                  <a:schemeClr val="accent2"/>
                </a:solidFill>
              </a:rPr>
              <a:t>regular</a:t>
            </a:r>
            <a:r>
              <a:rPr lang="en-US" altLang="en-US" dirty="0"/>
              <a:t>, but </a:t>
            </a:r>
            <a:r>
              <a:rPr lang="en-US" altLang="en-US" dirty="0" smtClean="0"/>
              <a:t>the language </a:t>
            </a:r>
            <a:r>
              <a:rPr lang="en-US" altLang="en-US" dirty="0" smtClean="0">
                <a:solidFill>
                  <a:schemeClr val="accent2"/>
                </a:solidFill>
              </a:rPr>
              <a:t>{</a:t>
            </a:r>
            <a:r>
              <a:rPr lang="en-US" altLang="en-US" i="1" dirty="0" err="1" smtClean="0">
                <a:solidFill>
                  <a:schemeClr val="accent2"/>
                </a:solidFill>
              </a:rPr>
              <a:t>a</a:t>
            </a:r>
            <a:r>
              <a:rPr lang="en-US" altLang="en-US" i="1" baseline="30000" dirty="0" err="1" smtClean="0">
                <a:solidFill>
                  <a:schemeClr val="accent2"/>
                </a:solidFill>
              </a:rPr>
              <a:t>i</a:t>
            </a:r>
            <a:r>
              <a:rPr lang="en-US" altLang="en-US" baseline="-25000" dirty="0" smtClean="0">
                <a:solidFill>
                  <a:schemeClr val="accent2"/>
                </a:solidFill>
              </a:rPr>
              <a:t> </a:t>
            </a:r>
            <a:r>
              <a:rPr lang="en-US" altLang="en-US" i="1" dirty="0">
                <a:solidFill>
                  <a:schemeClr val="accent2"/>
                </a:solidFill>
              </a:rPr>
              <a:t>b</a:t>
            </a:r>
            <a:r>
              <a:rPr lang="en-US" altLang="en-US" i="1" baseline="30000" dirty="0">
                <a:solidFill>
                  <a:schemeClr val="accent2"/>
                </a:solidFill>
              </a:rPr>
              <a:t>i</a:t>
            </a:r>
            <a:r>
              <a:rPr lang="en-US" altLang="en-US" dirty="0">
                <a:solidFill>
                  <a:schemeClr val="accent2"/>
                </a:solidFill>
              </a:rPr>
              <a:t> | </a:t>
            </a:r>
            <a:r>
              <a:rPr lang="en-US" altLang="en-US" i="1" dirty="0" err="1">
                <a:solidFill>
                  <a:schemeClr val="accent2"/>
                </a:solidFill>
              </a:rPr>
              <a:t>i</a:t>
            </a:r>
            <a:r>
              <a:rPr lang="en-US" altLang="en-US" dirty="0">
                <a:solidFill>
                  <a:schemeClr val="accent2"/>
                </a:solidFill>
              </a:rPr>
              <a:t> </a:t>
            </a:r>
            <a:r>
              <a:rPr lang="en-US" altLang="en-US" dirty="0">
                <a:solidFill>
                  <a:schemeClr val="accent2"/>
                </a:solidFill>
                <a:sym typeface="Symbol" panose="05050102010706020507" pitchFamily="18" charset="2"/>
              </a:rPr>
              <a:t> </a:t>
            </a:r>
            <a:r>
              <a:rPr lang="en-US" altLang="en-US" dirty="0" smtClean="0">
                <a:solidFill>
                  <a:schemeClr val="accent2"/>
                </a:solidFill>
              </a:rPr>
              <a:t>0} </a:t>
            </a:r>
            <a:r>
              <a:rPr lang="en-US" altLang="en-US" dirty="0"/>
              <a:t>is </a:t>
            </a:r>
            <a:r>
              <a:rPr lang="en-US" altLang="en-US" u="sng" dirty="0" smtClean="0"/>
              <a:t>not</a:t>
            </a:r>
            <a:r>
              <a:rPr lang="en-US" altLang="en-US" dirty="0" smtClean="0"/>
              <a:t>  </a:t>
            </a:r>
          </a:p>
          <a:p>
            <a:pPr lvl="2">
              <a:spcBef>
                <a:spcPts val="1800"/>
              </a:spcBef>
            </a:pPr>
            <a:r>
              <a:rPr lang="en-US" altLang="en-US" dirty="0" smtClean="0"/>
              <a:t>FA </a:t>
            </a:r>
            <a:r>
              <a:rPr lang="en-US" altLang="en-US" u="sng" dirty="0" smtClean="0"/>
              <a:t>cannot</a:t>
            </a:r>
            <a:r>
              <a:rPr lang="en-US" altLang="en-US" dirty="0" smtClean="0"/>
              <a:t> </a:t>
            </a:r>
            <a:r>
              <a:rPr lang="en-US" altLang="en-US" dirty="0"/>
              <a:t>be extended to accept { </a:t>
            </a:r>
            <a:r>
              <a:rPr lang="en-US" altLang="en-US" i="1" dirty="0" err="1"/>
              <a:t>a</a:t>
            </a:r>
            <a:r>
              <a:rPr lang="en-US" altLang="en-US" i="1" baseline="30000" dirty="0" err="1"/>
              <a:t>i</a:t>
            </a:r>
            <a:r>
              <a:rPr lang="en-US" altLang="en-US" baseline="-25000" dirty="0"/>
              <a:t> </a:t>
            </a:r>
            <a:r>
              <a:rPr lang="en-US" altLang="en-US" i="1" dirty="0"/>
              <a:t>b</a:t>
            </a:r>
            <a:r>
              <a:rPr lang="en-US" altLang="en-US" i="1" baseline="30000" dirty="0"/>
              <a:t>i</a:t>
            </a:r>
            <a:r>
              <a:rPr lang="en-US" altLang="en-US" dirty="0"/>
              <a:t> | </a:t>
            </a:r>
            <a:r>
              <a:rPr lang="en-US" altLang="en-US" i="1" dirty="0" err="1"/>
              <a:t>i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 </a:t>
            </a:r>
            <a:r>
              <a:rPr lang="en-US" altLang="en-US" dirty="0"/>
              <a:t>0 </a:t>
            </a:r>
            <a:r>
              <a:rPr lang="en-US" altLang="en-US" dirty="0" smtClean="0"/>
              <a:t>}, since </a:t>
            </a:r>
            <a:r>
              <a:rPr lang="en-US" altLang="en-US" dirty="0"/>
              <a:t>an infinite number </a:t>
            </a:r>
            <a:r>
              <a:rPr lang="en-US" altLang="en-US" dirty="0" smtClean="0"/>
              <a:t>of</a:t>
            </a:r>
            <a:r>
              <a:rPr lang="en-US" altLang="en-US" dirty="0"/>
              <a:t> </a:t>
            </a:r>
            <a:r>
              <a:rPr lang="en-US" altLang="en-US" dirty="0" smtClean="0"/>
              <a:t>states </a:t>
            </a:r>
            <a:r>
              <a:rPr lang="en-US" altLang="en-US" dirty="0"/>
              <a:t>are needed</a:t>
            </a:r>
            <a:endParaRPr lang="en-US" altLang="en-US" dirty="0" smtClean="0"/>
          </a:p>
          <a:p>
            <a:pPr lvl="2"/>
            <a:endParaRPr lang="en-US" dirty="0"/>
          </a:p>
        </p:txBody>
      </p: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2406241" y="4130040"/>
            <a:ext cx="6473825" cy="1676400"/>
            <a:chOff x="748" y="2147"/>
            <a:chExt cx="4078" cy="1056"/>
          </a:xfrm>
        </p:grpSpPr>
        <p:sp>
          <p:nvSpPr>
            <p:cNvPr id="5" name="Oval 5"/>
            <p:cNvSpPr>
              <a:spLocks noChangeArrowheads="1"/>
            </p:cNvSpPr>
            <p:nvPr/>
          </p:nvSpPr>
          <p:spPr bwMode="auto">
            <a:xfrm>
              <a:off x="1637" y="2228"/>
              <a:ext cx="192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US" altLang="en-US" sz="1800" i="1" dirty="0"/>
                <a:t>a</a:t>
              </a:r>
              <a:r>
                <a:rPr lang="en-US" altLang="en-US" sz="1800" baseline="-25000" dirty="0"/>
                <a:t>1</a:t>
              </a:r>
            </a:p>
          </p:txBody>
        </p:sp>
        <p:sp>
          <p:nvSpPr>
            <p:cNvPr id="6" name="Oval 6"/>
            <p:cNvSpPr>
              <a:spLocks noChangeArrowheads="1"/>
            </p:cNvSpPr>
            <p:nvPr/>
          </p:nvSpPr>
          <p:spPr bwMode="auto">
            <a:xfrm>
              <a:off x="924" y="2243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" name="Oval 7"/>
            <p:cNvSpPr>
              <a:spLocks noChangeArrowheads="1"/>
            </p:cNvSpPr>
            <p:nvPr/>
          </p:nvSpPr>
          <p:spPr bwMode="auto">
            <a:xfrm>
              <a:off x="972" y="2291"/>
              <a:ext cx="144" cy="1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" name="Text Box 8"/>
            <p:cNvSpPr txBox="1">
              <a:spLocks noChangeArrowheads="1"/>
            </p:cNvSpPr>
            <p:nvPr/>
          </p:nvSpPr>
          <p:spPr bwMode="auto">
            <a:xfrm>
              <a:off x="748" y="2243"/>
              <a:ext cx="2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>
                  <a:solidFill>
                    <a:schemeClr val="bg2"/>
                  </a:solidFill>
                </a:rPr>
                <a:t>&gt;</a:t>
              </a:r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>
              <a:off x="1164" y="2339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Oval 10"/>
            <p:cNvSpPr>
              <a:spLocks noChangeArrowheads="1"/>
            </p:cNvSpPr>
            <p:nvPr/>
          </p:nvSpPr>
          <p:spPr bwMode="auto">
            <a:xfrm>
              <a:off x="2310" y="2236"/>
              <a:ext cx="192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US" altLang="en-US" sz="1800" i="1" dirty="0"/>
                <a:t>a</a:t>
              </a:r>
              <a:r>
                <a:rPr lang="en-US" altLang="en-US" sz="1800" baseline="-25000" dirty="0"/>
                <a:t>2</a:t>
              </a:r>
            </a:p>
          </p:txBody>
        </p:sp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924" y="2220"/>
              <a:ext cx="2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 i="1" dirty="0"/>
                <a:t>a</a:t>
              </a:r>
              <a:r>
                <a:rPr lang="en-US" altLang="en-US" sz="1800" baseline="-25000" dirty="0"/>
                <a:t>0</a:t>
              </a:r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 flipV="1">
              <a:off x="1837" y="2339"/>
              <a:ext cx="479" cy="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 Box 13"/>
            <p:cNvSpPr txBox="1">
              <a:spLocks noChangeArrowheads="1"/>
            </p:cNvSpPr>
            <p:nvPr/>
          </p:nvSpPr>
          <p:spPr bwMode="auto">
            <a:xfrm>
              <a:off x="1298" y="2147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 i="1"/>
                <a:t>a</a:t>
              </a:r>
            </a:p>
          </p:txBody>
        </p:sp>
        <p:sp>
          <p:nvSpPr>
            <p:cNvPr id="14" name="Text Box 14"/>
            <p:cNvSpPr txBox="1">
              <a:spLocks noChangeArrowheads="1"/>
            </p:cNvSpPr>
            <p:nvPr/>
          </p:nvSpPr>
          <p:spPr bwMode="auto">
            <a:xfrm>
              <a:off x="1944" y="2147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 i="1"/>
                <a:t>a</a:t>
              </a:r>
            </a:p>
          </p:txBody>
        </p:sp>
        <p:sp>
          <p:nvSpPr>
            <p:cNvPr id="15" name="Line 15"/>
            <p:cNvSpPr>
              <a:spLocks noChangeShapeType="1"/>
            </p:cNvSpPr>
            <p:nvPr/>
          </p:nvSpPr>
          <p:spPr bwMode="auto">
            <a:xfrm>
              <a:off x="2508" y="2339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 Box 16"/>
            <p:cNvSpPr txBox="1">
              <a:spLocks noChangeArrowheads="1"/>
            </p:cNvSpPr>
            <p:nvPr/>
          </p:nvSpPr>
          <p:spPr bwMode="auto">
            <a:xfrm>
              <a:off x="2616" y="2147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 i="1"/>
                <a:t>a</a:t>
              </a:r>
            </a:p>
          </p:txBody>
        </p:sp>
        <p:sp>
          <p:nvSpPr>
            <p:cNvPr id="17" name="Text Box 17"/>
            <p:cNvSpPr txBox="1">
              <a:spLocks noChangeArrowheads="1"/>
            </p:cNvSpPr>
            <p:nvPr/>
          </p:nvSpPr>
          <p:spPr bwMode="auto">
            <a:xfrm>
              <a:off x="3026" y="2147"/>
              <a:ext cx="35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/>
                <a:t>. . .</a:t>
              </a:r>
            </a:p>
          </p:txBody>
        </p:sp>
        <p:sp>
          <p:nvSpPr>
            <p:cNvPr id="18" name="Line 18"/>
            <p:cNvSpPr>
              <a:spLocks noChangeShapeType="1"/>
            </p:cNvSpPr>
            <p:nvPr/>
          </p:nvSpPr>
          <p:spPr bwMode="auto">
            <a:xfrm>
              <a:off x="3372" y="2339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 Box 19"/>
            <p:cNvSpPr txBox="1">
              <a:spLocks noChangeArrowheads="1"/>
            </p:cNvSpPr>
            <p:nvPr/>
          </p:nvSpPr>
          <p:spPr bwMode="auto">
            <a:xfrm>
              <a:off x="3480" y="2147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 i="1"/>
                <a:t>a</a:t>
              </a:r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auto">
            <a:xfrm>
              <a:off x="3852" y="2234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1" name="Rectangle 21"/>
            <p:cNvSpPr>
              <a:spLocks noChangeArrowheads="1"/>
            </p:cNvSpPr>
            <p:nvPr/>
          </p:nvSpPr>
          <p:spPr bwMode="auto">
            <a:xfrm>
              <a:off x="3807" y="2195"/>
              <a:ext cx="3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 i="1"/>
                <a:t>a</a:t>
              </a:r>
              <a:r>
                <a:rPr lang="en-US" altLang="en-US" sz="1800" i="1" baseline="-25000"/>
                <a:t>n</a:t>
              </a:r>
              <a:r>
                <a:rPr lang="en-US" altLang="en-US" sz="1800" baseline="-25000"/>
                <a:t>-1</a:t>
              </a:r>
            </a:p>
          </p:txBody>
        </p:sp>
        <p:sp>
          <p:nvSpPr>
            <p:cNvPr id="22" name="Line 22"/>
            <p:cNvSpPr>
              <a:spLocks noChangeShapeType="1"/>
            </p:cNvSpPr>
            <p:nvPr/>
          </p:nvSpPr>
          <p:spPr bwMode="auto">
            <a:xfrm>
              <a:off x="4092" y="2339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 Box 23"/>
            <p:cNvSpPr txBox="1">
              <a:spLocks noChangeArrowheads="1"/>
            </p:cNvSpPr>
            <p:nvPr/>
          </p:nvSpPr>
          <p:spPr bwMode="auto">
            <a:xfrm>
              <a:off x="4200" y="2147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 i="1"/>
                <a:t>a</a:t>
              </a:r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auto">
            <a:xfrm>
              <a:off x="4572" y="2195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4552" y="2195"/>
              <a:ext cx="2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 i="1"/>
                <a:t>a</a:t>
              </a:r>
              <a:r>
                <a:rPr lang="en-US" altLang="en-US" sz="1800" i="1" baseline="-25000"/>
                <a:t>n</a:t>
              </a:r>
            </a:p>
          </p:txBody>
        </p:sp>
        <p:sp>
          <p:nvSpPr>
            <p:cNvPr id="26" name="Line 26"/>
            <p:cNvSpPr>
              <a:spLocks noChangeShapeType="1"/>
            </p:cNvSpPr>
            <p:nvPr/>
          </p:nvSpPr>
          <p:spPr bwMode="auto">
            <a:xfrm flipH="1">
              <a:off x="1723" y="2409"/>
              <a:ext cx="0" cy="5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 Box 27"/>
            <p:cNvSpPr txBox="1">
              <a:spLocks noChangeArrowheads="1"/>
            </p:cNvSpPr>
            <p:nvPr/>
          </p:nvSpPr>
          <p:spPr bwMode="auto">
            <a:xfrm>
              <a:off x="1548" y="2492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 i="1"/>
                <a:t>b</a:t>
              </a:r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auto">
            <a:xfrm>
              <a:off x="2310" y="2966"/>
              <a:ext cx="192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US" altLang="en-US" sz="1800" i="1"/>
                <a:t>b</a:t>
              </a:r>
              <a:r>
                <a:rPr lang="en-US" altLang="en-US" sz="1800" baseline="-25000"/>
                <a:t>1</a:t>
              </a:r>
            </a:p>
          </p:txBody>
        </p:sp>
        <p:sp>
          <p:nvSpPr>
            <p:cNvPr id="29" name="Line 29"/>
            <p:cNvSpPr>
              <a:spLocks noChangeShapeType="1"/>
            </p:cNvSpPr>
            <p:nvPr/>
          </p:nvSpPr>
          <p:spPr bwMode="auto">
            <a:xfrm flipH="1">
              <a:off x="1836" y="3059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 Box 30"/>
            <p:cNvSpPr txBox="1">
              <a:spLocks noChangeArrowheads="1"/>
            </p:cNvSpPr>
            <p:nvPr/>
          </p:nvSpPr>
          <p:spPr bwMode="auto">
            <a:xfrm>
              <a:off x="2028" y="2867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 i="1"/>
                <a:t>b</a:t>
              </a:r>
            </a:p>
          </p:txBody>
        </p:sp>
        <p:sp>
          <p:nvSpPr>
            <p:cNvPr id="31" name="Line 31"/>
            <p:cNvSpPr>
              <a:spLocks noChangeShapeType="1"/>
            </p:cNvSpPr>
            <p:nvPr/>
          </p:nvSpPr>
          <p:spPr bwMode="auto">
            <a:xfrm flipH="1">
              <a:off x="2508" y="3059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 Box 32"/>
            <p:cNvSpPr txBox="1">
              <a:spLocks noChangeArrowheads="1"/>
            </p:cNvSpPr>
            <p:nvPr/>
          </p:nvSpPr>
          <p:spPr bwMode="auto">
            <a:xfrm>
              <a:off x="2700" y="2867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 i="1"/>
                <a:t>b</a:t>
              </a:r>
            </a:p>
          </p:txBody>
        </p:sp>
        <p:sp>
          <p:nvSpPr>
            <p:cNvPr id="33" name="Line 33"/>
            <p:cNvSpPr>
              <a:spLocks noChangeShapeType="1"/>
            </p:cNvSpPr>
            <p:nvPr/>
          </p:nvSpPr>
          <p:spPr bwMode="auto">
            <a:xfrm>
              <a:off x="4668" y="2435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 Box 34"/>
            <p:cNvSpPr txBox="1">
              <a:spLocks noChangeArrowheads="1"/>
            </p:cNvSpPr>
            <p:nvPr/>
          </p:nvSpPr>
          <p:spPr bwMode="auto">
            <a:xfrm>
              <a:off x="4476" y="2492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 i="1"/>
                <a:t>b</a:t>
              </a:r>
            </a:p>
          </p:txBody>
        </p:sp>
        <p:sp>
          <p:nvSpPr>
            <p:cNvPr id="35" name="Line 35"/>
            <p:cNvSpPr>
              <a:spLocks noChangeShapeType="1"/>
            </p:cNvSpPr>
            <p:nvPr/>
          </p:nvSpPr>
          <p:spPr bwMode="auto">
            <a:xfrm>
              <a:off x="3948" y="2483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 Box 36"/>
            <p:cNvSpPr txBox="1">
              <a:spLocks noChangeArrowheads="1"/>
            </p:cNvSpPr>
            <p:nvPr/>
          </p:nvSpPr>
          <p:spPr bwMode="auto">
            <a:xfrm>
              <a:off x="3756" y="2540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 i="1"/>
                <a:t>b</a:t>
              </a:r>
            </a:p>
          </p:txBody>
        </p:sp>
        <p:sp>
          <p:nvSpPr>
            <p:cNvPr id="37" name="Oval 37"/>
            <p:cNvSpPr>
              <a:spLocks noChangeArrowheads="1"/>
            </p:cNvSpPr>
            <p:nvPr/>
          </p:nvSpPr>
          <p:spPr bwMode="auto">
            <a:xfrm>
              <a:off x="4544" y="2915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8" name="Rectangle 38"/>
            <p:cNvSpPr>
              <a:spLocks noChangeArrowheads="1"/>
            </p:cNvSpPr>
            <p:nvPr/>
          </p:nvSpPr>
          <p:spPr bwMode="auto">
            <a:xfrm>
              <a:off x="4510" y="2898"/>
              <a:ext cx="3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 i="1"/>
                <a:t>b</a:t>
              </a:r>
              <a:r>
                <a:rPr lang="en-US" altLang="en-US" sz="1800" i="1" baseline="-25000"/>
                <a:t>n</a:t>
              </a:r>
              <a:r>
                <a:rPr lang="en-US" altLang="en-US" sz="1800" baseline="-25000"/>
                <a:t>-1</a:t>
              </a:r>
            </a:p>
          </p:txBody>
        </p:sp>
        <p:sp>
          <p:nvSpPr>
            <p:cNvPr id="39" name="Oval 39"/>
            <p:cNvSpPr>
              <a:spLocks noChangeArrowheads="1"/>
            </p:cNvSpPr>
            <p:nvPr/>
          </p:nvSpPr>
          <p:spPr bwMode="auto">
            <a:xfrm>
              <a:off x="3844" y="2963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0" name="Rectangle 40"/>
            <p:cNvSpPr>
              <a:spLocks noChangeArrowheads="1"/>
            </p:cNvSpPr>
            <p:nvPr/>
          </p:nvSpPr>
          <p:spPr bwMode="auto">
            <a:xfrm>
              <a:off x="3807" y="2943"/>
              <a:ext cx="3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 i="1"/>
                <a:t>b</a:t>
              </a:r>
              <a:r>
                <a:rPr lang="en-US" altLang="en-US" sz="1800" i="1" baseline="-25000"/>
                <a:t>n</a:t>
              </a:r>
              <a:r>
                <a:rPr lang="en-US" altLang="en-US" sz="1800" baseline="-25000"/>
                <a:t>-2</a:t>
              </a:r>
            </a:p>
          </p:txBody>
        </p:sp>
        <p:sp>
          <p:nvSpPr>
            <p:cNvPr id="41" name="Line 41"/>
            <p:cNvSpPr>
              <a:spLocks noChangeShapeType="1"/>
            </p:cNvSpPr>
            <p:nvPr/>
          </p:nvSpPr>
          <p:spPr bwMode="auto">
            <a:xfrm flipH="1">
              <a:off x="4079" y="3056"/>
              <a:ext cx="464" cy="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 Box 42"/>
            <p:cNvSpPr txBox="1">
              <a:spLocks noChangeArrowheads="1"/>
            </p:cNvSpPr>
            <p:nvPr/>
          </p:nvSpPr>
          <p:spPr bwMode="auto">
            <a:xfrm>
              <a:off x="4284" y="2867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 i="1"/>
                <a:t>b</a:t>
              </a:r>
            </a:p>
          </p:txBody>
        </p:sp>
        <p:sp>
          <p:nvSpPr>
            <p:cNvPr id="43" name="Line 43"/>
            <p:cNvSpPr>
              <a:spLocks noChangeShapeType="1"/>
            </p:cNvSpPr>
            <p:nvPr/>
          </p:nvSpPr>
          <p:spPr bwMode="auto">
            <a:xfrm flipH="1">
              <a:off x="3372" y="3059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3564" y="2867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 i="1"/>
                <a:t>b</a:t>
              </a:r>
            </a:p>
          </p:txBody>
        </p:sp>
        <p:sp>
          <p:nvSpPr>
            <p:cNvPr id="45" name="Text Box 45"/>
            <p:cNvSpPr txBox="1">
              <a:spLocks noChangeArrowheads="1"/>
            </p:cNvSpPr>
            <p:nvPr/>
          </p:nvSpPr>
          <p:spPr bwMode="auto">
            <a:xfrm>
              <a:off x="3084" y="2867"/>
              <a:ext cx="35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/>
                <a:t>. . .</a:t>
              </a:r>
            </a:p>
          </p:txBody>
        </p:sp>
        <p:sp>
          <p:nvSpPr>
            <p:cNvPr id="46" name="Oval 46"/>
            <p:cNvSpPr>
              <a:spLocks noChangeArrowheads="1"/>
            </p:cNvSpPr>
            <p:nvPr/>
          </p:nvSpPr>
          <p:spPr bwMode="auto">
            <a:xfrm>
              <a:off x="1585" y="2966"/>
              <a:ext cx="251" cy="23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7" name="Oval 47"/>
            <p:cNvSpPr>
              <a:spLocks noChangeArrowheads="1"/>
            </p:cNvSpPr>
            <p:nvPr/>
          </p:nvSpPr>
          <p:spPr bwMode="auto">
            <a:xfrm>
              <a:off x="1607" y="2988"/>
              <a:ext cx="204" cy="18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8" name="Text Box 48"/>
            <p:cNvSpPr txBox="1">
              <a:spLocks noChangeArrowheads="1"/>
            </p:cNvSpPr>
            <p:nvPr/>
          </p:nvSpPr>
          <p:spPr bwMode="auto">
            <a:xfrm>
              <a:off x="1585" y="2958"/>
              <a:ext cx="22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600" i="1"/>
                <a:t>b</a:t>
              </a:r>
              <a:r>
                <a:rPr lang="en-US" altLang="en-US" sz="1800" baseline="-25000"/>
                <a:t>0</a:t>
              </a:r>
            </a:p>
          </p:txBody>
        </p:sp>
        <p:sp>
          <p:nvSpPr>
            <p:cNvPr id="49" name="Line 49"/>
            <p:cNvSpPr>
              <a:spLocks noChangeShapeType="1"/>
            </p:cNvSpPr>
            <p:nvPr/>
          </p:nvSpPr>
          <p:spPr bwMode="auto">
            <a:xfrm>
              <a:off x="2412" y="2435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 Box 50"/>
            <p:cNvSpPr txBox="1">
              <a:spLocks noChangeArrowheads="1"/>
            </p:cNvSpPr>
            <p:nvPr/>
          </p:nvSpPr>
          <p:spPr bwMode="auto">
            <a:xfrm>
              <a:off x="2220" y="2492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 i="1"/>
                <a:t>b</a:t>
              </a:r>
            </a:p>
          </p:txBody>
        </p:sp>
      </p:grpSp>
      <p:sp>
        <p:nvSpPr>
          <p:cNvPr id="51" name="Slide Number Placeholder 5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20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9821594" cy="961123"/>
          </a:xfrm>
        </p:spPr>
        <p:txBody>
          <a:bodyPr>
            <a:normAutofit/>
          </a:bodyPr>
          <a:lstStyle/>
          <a:p>
            <a:r>
              <a:rPr lang="en-US" dirty="0" smtClean="0"/>
              <a:t>Pumping Lemma for Regular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2820572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 smtClean="0"/>
              <a:t>Pumping Lemma</a:t>
            </a:r>
          </a:p>
          <a:p>
            <a:pPr lvl="1">
              <a:lnSpc>
                <a:spcPct val="150000"/>
              </a:lnSpc>
              <a:spcBef>
                <a:spcPts val="1200"/>
              </a:spcBef>
            </a:pPr>
            <a:r>
              <a:rPr lang="en-US" dirty="0" smtClean="0"/>
              <a:t>Technique for proving </a:t>
            </a:r>
            <a:r>
              <a:rPr lang="en-US" dirty="0" err="1" smtClean="0"/>
              <a:t>nonregularity</a:t>
            </a:r>
            <a:endParaRPr lang="en-US" dirty="0" smtClean="0"/>
          </a:p>
          <a:p>
            <a:pPr lvl="2">
              <a:lnSpc>
                <a:spcPct val="150000"/>
              </a:lnSpc>
              <a:spcBef>
                <a:spcPts val="1200"/>
              </a:spcBef>
            </a:pPr>
            <a:r>
              <a:rPr lang="en-US" dirty="0" smtClean="0"/>
              <a:t>The idea is to show that if a language doesn’t have a known property of regular languages, then it is </a:t>
            </a:r>
            <a:r>
              <a:rPr lang="en-US" dirty="0" err="1" smtClean="0">
                <a:solidFill>
                  <a:schemeClr val="accent2"/>
                </a:solidFill>
              </a:rPr>
              <a:t>nonregular</a:t>
            </a:r>
            <a:r>
              <a:rPr lang="en-US" dirty="0" smtClean="0"/>
              <a:t> </a:t>
            </a:r>
          </a:p>
          <a:p>
            <a:pPr lvl="3">
              <a:lnSpc>
                <a:spcPct val="150000"/>
              </a:lnSpc>
              <a:spcBef>
                <a:spcPts val="1200"/>
              </a:spcBef>
            </a:pPr>
            <a:r>
              <a:rPr lang="en-US" dirty="0" smtClean="0"/>
              <a:t>The property states that string in the language can be “pumped” if they are of a certain length</a:t>
            </a:r>
          </a:p>
          <a:p>
            <a:pPr lvl="3">
              <a:lnSpc>
                <a:spcPct val="150000"/>
              </a:lnSpc>
              <a:spcBef>
                <a:spcPts val="1200"/>
              </a:spcBef>
              <a:tabLst>
                <a:tab pos="1539875" algn="l"/>
              </a:tabLst>
            </a:pPr>
            <a:r>
              <a:rPr lang="en-US" dirty="0" smtClean="0"/>
              <a:t>Basically, if a section of a string can be repeated and the resulting string remains in the language, then we are 	dealing with a regular language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05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933113"/>
          </a:xfrm>
        </p:spPr>
        <p:txBody>
          <a:bodyPr/>
          <a:lstStyle/>
          <a:p>
            <a:r>
              <a:rPr lang="en-US" dirty="0" smtClean="0"/>
              <a:t>A Snack Machine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036" y="2103120"/>
            <a:ext cx="1872164" cy="321881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911356" y="2576128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" name="Oval 5"/>
          <p:cNvSpPr/>
          <p:nvPr/>
        </p:nvSpPr>
        <p:spPr>
          <a:xfrm>
            <a:off x="3908667" y="2576128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0.25</a:t>
            </a:r>
            <a:endParaRPr lang="en-US" sz="1000" dirty="0"/>
          </a:p>
        </p:txBody>
      </p:sp>
      <p:sp>
        <p:nvSpPr>
          <p:cNvPr id="7" name="Oval 6"/>
          <p:cNvSpPr/>
          <p:nvPr/>
        </p:nvSpPr>
        <p:spPr>
          <a:xfrm>
            <a:off x="5102560" y="2576128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0.50</a:t>
            </a:r>
            <a:endParaRPr lang="en-US" sz="1000" dirty="0"/>
          </a:p>
        </p:txBody>
      </p:sp>
      <p:sp>
        <p:nvSpPr>
          <p:cNvPr id="8" name="Oval 7"/>
          <p:cNvSpPr/>
          <p:nvPr/>
        </p:nvSpPr>
        <p:spPr>
          <a:xfrm>
            <a:off x="6266333" y="2576128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0.75</a:t>
            </a:r>
            <a:endParaRPr lang="en-US" sz="1000" dirty="0"/>
          </a:p>
        </p:txBody>
      </p:sp>
      <p:sp>
        <p:nvSpPr>
          <p:cNvPr id="17" name="Arc 16"/>
          <p:cNvSpPr/>
          <p:nvPr/>
        </p:nvSpPr>
        <p:spPr>
          <a:xfrm rot="1384262">
            <a:off x="2923589" y="2360961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742679" y="2084602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5" idx="6"/>
            <a:endCxn id="6" idx="2"/>
          </p:cNvCxnSpPr>
          <p:nvPr/>
        </p:nvCxnSpPr>
        <p:spPr>
          <a:xfrm>
            <a:off x="3277116" y="2767717"/>
            <a:ext cx="631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424413" y="2364506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6" idx="6"/>
            <a:endCxn id="7" idx="2"/>
          </p:cNvCxnSpPr>
          <p:nvPr/>
        </p:nvCxnSpPr>
        <p:spPr>
          <a:xfrm>
            <a:off x="4274427" y="2767717"/>
            <a:ext cx="82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508751" y="2364506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48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67799"/>
          </a:xfrm>
        </p:spPr>
        <p:txBody>
          <a:bodyPr/>
          <a:lstStyle/>
          <a:p>
            <a:r>
              <a:rPr lang="en-US" dirty="0" smtClean="0"/>
              <a:t>A Snack Machine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036" y="2103120"/>
            <a:ext cx="1872164" cy="321881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197096" y="2543472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" name="Oval 5"/>
          <p:cNvSpPr/>
          <p:nvPr/>
        </p:nvSpPr>
        <p:spPr>
          <a:xfrm>
            <a:off x="4194407" y="2543472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0.25</a:t>
            </a:r>
            <a:endParaRPr lang="en-US" sz="1000" dirty="0"/>
          </a:p>
        </p:txBody>
      </p:sp>
      <p:sp>
        <p:nvSpPr>
          <p:cNvPr id="7" name="Oval 6"/>
          <p:cNvSpPr/>
          <p:nvPr/>
        </p:nvSpPr>
        <p:spPr>
          <a:xfrm>
            <a:off x="5388300" y="2543472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0.50</a:t>
            </a:r>
            <a:endParaRPr lang="en-US" sz="1000" dirty="0"/>
          </a:p>
        </p:txBody>
      </p:sp>
      <p:sp>
        <p:nvSpPr>
          <p:cNvPr id="8" name="Oval 7"/>
          <p:cNvSpPr/>
          <p:nvPr/>
        </p:nvSpPr>
        <p:spPr>
          <a:xfrm>
            <a:off x="6552073" y="2543472"/>
            <a:ext cx="365760" cy="383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0.75</a:t>
            </a:r>
            <a:endParaRPr lang="en-US" sz="1000" dirty="0"/>
          </a:p>
        </p:txBody>
      </p:sp>
      <p:sp>
        <p:nvSpPr>
          <p:cNvPr id="17" name="Arc 16"/>
          <p:cNvSpPr/>
          <p:nvPr/>
        </p:nvSpPr>
        <p:spPr>
          <a:xfrm rot="1384262">
            <a:off x="3209329" y="2328305"/>
            <a:ext cx="199680" cy="247628"/>
          </a:xfrm>
          <a:prstGeom prst="arc">
            <a:avLst>
              <a:gd name="adj1" fmla="val 4238200"/>
              <a:gd name="adj2" fmla="val 962692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028419" y="2051946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5" idx="6"/>
            <a:endCxn id="6" idx="2"/>
          </p:cNvCxnSpPr>
          <p:nvPr/>
        </p:nvCxnSpPr>
        <p:spPr>
          <a:xfrm>
            <a:off x="3562856" y="2735061"/>
            <a:ext cx="631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10153" y="2331850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6" idx="6"/>
            <a:endCxn id="7" idx="2"/>
          </p:cNvCxnSpPr>
          <p:nvPr/>
        </p:nvCxnSpPr>
        <p:spPr>
          <a:xfrm>
            <a:off x="4560167" y="2735061"/>
            <a:ext cx="82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802655" y="2331850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754060" y="2728412"/>
            <a:ext cx="828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12876" y="2325201"/>
            <a:ext cx="1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08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Tw Cen MT-Rockwell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Savon</Template>
  <TotalTime>17298</TotalTime>
  <Words>8761</Words>
  <Application>Microsoft Office PowerPoint</Application>
  <PresentationFormat>Widescreen</PresentationFormat>
  <Paragraphs>1563</Paragraphs>
  <Slides>79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91" baseType="lpstr">
      <vt:lpstr>Arial</vt:lpstr>
      <vt:lpstr>Calibri</vt:lpstr>
      <vt:lpstr>Cambria Math</vt:lpstr>
      <vt:lpstr>Courier New</vt:lpstr>
      <vt:lpstr>Garamond</vt:lpstr>
      <vt:lpstr>Monotype Sorts</vt:lpstr>
      <vt:lpstr>Rockwell</vt:lpstr>
      <vt:lpstr>Symbol</vt:lpstr>
      <vt:lpstr>Times New Roman</vt:lpstr>
      <vt:lpstr>Tw Cen MT</vt:lpstr>
      <vt:lpstr>WP MathA</vt:lpstr>
      <vt:lpstr>Savon</vt:lpstr>
      <vt:lpstr>Chapter 1</vt:lpstr>
      <vt:lpstr>Models of Computation</vt:lpstr>
      <vt:lpstr>A Snack Machine Example</vt:lpstr>
      <vt:lpstr>A Snack Machine Example</vt:lpstr>
      <vt:lpstr>A Snack Machine Example</vt:lpstr>
      <vt:lpstr>A Snack Machine Example</vt:lpstr>
      <vt:lpstr>A Snack Machine Example</vt:lpstr>
      <vt:lpstr>A Snack Machine Example</vt:lpstr>
      <vt:lpstr>A Snack Machine Example</vt:lpstr>
      <vt:lpstr>A Snack Machine Example</vt:lpstr>
      <vt:lpstr>A Snack Machine Example</vt:lpstr>
      <vt:lpstr>A Snack Machine Example</vt:lpstr>
      <vt:lpstr>A Snack Machine Example</vt:lpstr>
      <vt:lpstr>A Snack Machine Example</vt:lpstr>
      <vt:lpstr>A Snack Machine Example</vt:lpstr>
      <vt:lpstr>A Snack Machine Example</vt:lpstr>
      <vt:lpstr>A Snack Machine Example</vt:lpstr>
      <vt:lpstr>A Snack Machine Example</vt:lpstr>
      <vt:lpstr>Finite Automaton</vt:lpstr>
      <vt:lpstr>Finite Automaton</vt:lpstr>
      <vt:lpstr>So Far… </vt:lpstr>
      <vt:lpstr>Finite Automaton</vt:lpstr>
      <vt:lpstr>Finite Automaton</vt:lpstr>
      <vt:lpstr>The Language of a FA</vt:lpstr>
      <vt:lpstr>L(M) of the Snack Machine</vt:lpstr>
      <vt:lpstr>L(M) of the Snack Machine </vt:lpstr>
      <vt:lpstr>L(M) of the Snack Machine</vt:lpstr>
      <vt:lpstr>Example 1 – Finite Automaton</vt:lpstr>
      <vt:lpstr>Example 2 - Finite Automaton</vt:lpstr>
      <vt:lpstr>Complementing Languages</vt:lpstr>
      <vt:lpstr>More Finite (State) Automata</vt:lpstr>
      <vt:lpstr>Regular Languages</vt:lpstr>
      <vt:lpstr>Regular Operations</vt:lpstr>
      <vt:lpstr>Closed Operations</vt:lpstr>
      <vt:lpstr>Example of the Closed Operation Union</vt:lpstr>
      <vt:lpstr>Closed Operations</vt:lpstr>
      <vt:lpstr>So Far…</vt:lpstr>
      <vt:lpstr>Nondeterministic FA (NFA)</vt:lpstr>
      <vt:lpstr>Nondeterministic FA (NFA)</vt:lpstr>
      <vt:lpstr>NFA - Example 1</vt:lpstr>
      <vt:lpstr>NFA – Example 2</vt:lpstr>
      <vt:lpstr>Why NFAs?</vt:lpstr>
      <vt:lpstr>Closure under regular operations</vt:lpstr>
      <vt:lpstr>So Far…</vt:lpstr>
      <vt:lpstr>Examples of NFAs</vt:lpstr>
      <vt:lpstr>Equivalence of NFAs and DFAs</vt:lpstr>
      <vt:lpstr>Equivalence of NFAs and DFAs (w/o -Transitions)</vt:lpstr>
      <vt:lpstr>NFA to DFA – A Simple Example</vt:lpstr>
      <vt:lpstr>Example 1 - NFA to DFA</vt:lpstr>
      <vt:lpstr>Example 1 - NFA to DFA</vt:lpstr>
      <vt:lpstr>Example 1 - NFA to DFA</vt:lpstr>
      <vt:lpstr>Example 1 - NFA to DFA</vt:lpstr>
      <vt:lpstr>Example 1 - NFA to DFA</vt:lpstr>
      <vt:lpstr>Example 1 - NFA to DFA</vt:lpstr>
      <vt:lpstr>Example 2 - NFA to DFA</vt:lpstr>
      <vt:lpstr>Example 3 - NFA to DFA </vt:lpstr>
      <vt:lpstr>PowerPoint Presentation</vt:lpstr>
      <vt:lpstr>Equivalence of NFAs and DFAs (w/ -Transitions) </vt:lpstr>
      <vt:lpstr>Equivalence of NFAs and DFAs</vt:lpstr>
      <vt:lpstr>Example 4 - NFA to DFA</vt:lpstr>
      <vt:lpstr>Example 5 - NFA (with ε–transitions) to DFA</vt:lpstr>
      <vt:lpstr>Equivalence of NFAs and DFAs</vt:lpstr>
      <vt:lpstr>Regular Expressions</vt:lpstr>
      <vt:lpstr>Regular Expressions</vt:lpstr>
      <vt:lpstr>Regular Expressions</vt:lpstr>
      <vt:lpstr>Equivalence with FAs</vt:lpstr>
      <vt:lpstr>Equivalence with FAs</vt:lpstr>
      <vt:lpstr>NFA to RE</vt:lpstr>
      <vt:lpstr>GNFA</vt:lpstr>
      <vt:lpstr>GNFA – Example 1</vt:lpstr>
      <vt:lpstr>GNFA – Example 2</vt:lpstr>
      <vt:lpstr>GNFA – Example 3</vt:lpstr>
      <vt:lpstr>GNFA – Example 3 (Continued)</vt:lpstr>
      <vt:lpstr>GNFA – Example 3 (Continued)</vt:lpstr>
      <vt:lpstr>GNFA – Example 3 (Continued)</vt:lpstr>
      <vt:lpstr>GNFA – Example 3 (Continued)</vt:lpstr>
      <vt:lpstr>So Far…</vt:lpstr>
      <vt:lpstr>Non-Regular Languages</vt:lpstr>
      <vt:lpstr>Pumping Lemma for Regular Languages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0</dc:title>
  <dc:creator>Sole Pera</dc:creator>
  <cp:lastModifiedBy>Dennis Ng</cp:lastModifiedBy>
  <cp:revision>661</cp:revision>
  <cp:lastPrinted>2017-01-25T22:08:41Z</cp:lastPrinted>
  <dcterms:created xsi:type="dcterms:W3CDTF">2014-08-11T21:45:41Z</dcterms:created>
  <dcterms:modified xsi:type="dcterms:W3CDTF">2020-09-23T16:35:34Z</dcterms:modified>
</cp:coreProperties>
</file>